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401" r:id="rId3"/>
    <p:sldId id="402" r:id="rId4"/>
    <p:sldId id="407" r:id="rId5"/>
    <p:sldId id="406" r:id="rId6"/>
    <p:sldId id="403" r:id="rId7"/>
    <p:sldId id="405" r:id="rId8"/>
    <p:sldId id="404" r:id="rId9"/>
    <p:sldId id="409" r:id="rId10"/>
    <p:sldId id="408" r:id="rId11"/>
    <p:sldId id="410" r:id="rId12"/>
    <p:sldId id="412" r:id="rId13"/>
    <p:sldId id="414" r:id="rId14"/>
    <p:sldId id="413" r:id="rId15"/>
    <p:sldId id="415" r:id="rId16"/>
    <p:sldId id="417" r:id="rId17"/>
    <p:sldId id="419" r:id="rId18"/>
    <p:sldId id="420" r:id="rId19"/>
    <p:sldId id="421" r:id="rId20"/>
    <p:sldId id="422" r:id="rId21"/>
    <p:sldId id="423" r:id="rId22"/>
    <p:sldId id="424" r:id="rId23"/>
    <p:sldId id="426" r:id="rId24"/>
    <p:sldId id="425" r:id="rId25"/>
    <p:sldId id="427" r:id="rId26"/>
    <p:sldId id="428" r:id="rId27"/>
  </p:sldIdLst>
  <p:sldSz cx="9144000" cy="5143500" type="screen16x9"/>
  <p:notesSz cx="6858000" cy="9144000"/>
  <p:embeddedFontLst>
    <p:embeddedFont>
      <p:font typeface="黑体" panose="02010609060101010101" pitchFamily="49" charset="-122"/>
      <p:regular r:id="rId29"/>
    </p:embeddedFont>
    <p:embeddedFont>
      <p:font typeface="黑体" panose="02010609060101010101" pitchFamily="49" charset="-122"/>
      <p:regular r:id="rId29"/>
    </p:embeddedFont>
    <p:embeddedFont>
      <p:font typeface="Nunito" pitchFamily="2" charset="77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78326"/>
  </p:normalViewPr>
  <p:slideViewPr>
    <p:cSldViewPr snapToGrid="0">
      <p:cViewPr varScale="1">
        <p:scale>
          <a:sx n="131" d="100"/>
          <a:sy n="131" d="100"/>
        </p:scale>
        <p:origin x="1640" y="1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问为什么是大儿子</a:t>
            </a:r>
            <a:r>
              <a:rPr lang="zh-CN" altLang="en-US" b="0" baseline="0" dirty="0"/>
              <a:t>？</a:t>
            </a:r>
            <a:r>
              <a:rPr lang="zh-CN" altLang="en-US" sz="1100" dirty="0"/>
              <a:t>自 己 懊 悔 ， 就 去 了 </a:t>
            </a:r>
            <a:endParaRPr lang="en-US" altLang="zh-CN" sz="1100" dirty="0"/>
          </a:p>
          <a:p>
            <a:r>
              <a:rPr lang="zh-CN" altLang="en-US" sz="1100" b="0" baseline="0" dirty="0"/>
              <a:t>小儿子是什么的：法利赛人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4151598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82e21ad5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82e21ad5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1449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信不是行为</a:t>
            </a:r>
            <a:endParaRPr lang="en-US" b="0" baseline="0" dirty="0"/>
          </a:p>
          <a:p>
            <a:r>
              <a:rPr lang="en-US" b="0" baseline="0" dirty="0" err="1"/>
              <a:t>耶稣表明他就是生命的粮</a:t>
            </a:r>
            <a:r>
              <a:rPr lang="zh-CN" altLang="en-US" b="0" baseline="0" dirty="0"/>
              <a:t>，大家都走了，因为不对耶稣本人感兴趣，对自己的好处感兴趣，当知道耶稣就是那最大的好处，他们就失去了兴趣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4026158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ja-JP" altLang="en-US" sz="1100"/>
              <a:t>包括理智</a:t>
            </a:r>
            <a:r>
              <a:rPr lang="zh-CN" altLang="en-US" sz="1100" dirty="0"/>
              <a:t>，情感，意志方面</a:t>
            </a:r>
            <a:endParaRPr lang="ja-JP" altLang="en-US" sz="1100"/>
          </a:p>
          <a:p>
            <a:r>
              <a:rPr lang="en-US" b="0" baseline="0" dirty="0" err="1"/>
              <a:t>与悔改的结果的区别</a:t>
            </a:r>
            <a:r>
              <a:rPr lang="zh-CN" altLang="en-US" b="0" baseline="0" dirty="0"/>
              <a:t>：悔改伴随，信心产生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907011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不是顺时信</a:t>
            </a:r>
            <a:r>
              <a:rPr lang="zh-CN" altLang="en-US" b="0" baseline="0" dirty="0"/>
              <a:t>，不顺时不信，不是不忙时信，花时间，忙时不信</a:t>
            </a:r>
            <a:endParaRPr lang="en-US" altLang="zh-CN" b="0" baseline="0" dirty="0"/>
          </a:p>
          <a:p>
            <a:r>
              <a:rPr lang="zh-CN" altLang="en-US" b="0" baseline="0" dirty="0"/>
              <a:t>信是我们的生命，像吃饭一样，什么时候不吃饭了，就死了</a:t>
            </a:r>
            <a:endParaRPr lang="en-US" b="0" baseline="0" dirty="0"/>
          </a:p>
          <a:p>
            <a:r>
              <a:rPr lang="en-US" b="0" baseline="0" dirty="0" err="1"/>
              <a:t>不是一时</a:t>
            </a:r>
            <a:r>
              <a:rPr lang="zh-CN" altLang="en-US" b="0" baseline="0" dirty="0"/>
              <a:t>，遇到试探，阻力，有忍耐</a:t>
            </a:r>
            <a:endParaRPr lang="en-US" altLang="zh-CN" b="0" baseline="0" dirty="0"/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ja-JP" altLang="en-US" sz="1100"/>
              <a:t>与基督受苦的忍耐</a:t>
            </a:r>
          </a:p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46967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3235618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真信徒特征从虚心开始</a:t>
            </a:r>
            <a:r>
              <a:rPr lang="zh-CN" altLang="en-US" b="0" baseline="0" dirty="0"/>
              <a:t>，到显出行为，一切从谦卑开始</a:t>
            </a:r>
            <a:endParaRPr lang="en-US" b="0" baseline="0" dirty="0"/>
          </a:p>
          <a:p>
            <a:r>
              <a:rPr lang="en-US" b="0" baseline="0" dirty="0" err="1"/>
              <a:t>温柔是自制</a:t>
            </a:r>
            <a:endParaRPr lang="en-US" b="0" baseline="0" dirty="0"/>
          </a:p>
          <a:p>
            <a:r>
              <a:rPr lang="en-US" b="0" baseline="0" dirty="0" err="1"/>
              <a:t>三明治结构</a:t>
            </a:r>
            <a:r>
              <a:rPr lang="zh-CN" altLang="en-US" b="0" baseline="0" dirty="0"/>
              <a:t>：饥渴慕义以上内心谦卑，以下外显为义受逼迫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4187590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平安</a:t>
            </a:r>
            <a:r>
              <a:rPr lang="zh-CN" altLang="en-US" b="0" baseline="0" dirty="0"/>
              <a:t>，对主有信心的谦卑</a:t>
            </a:r>
            <a:endParaRPr lang="en-US" altLang="zh-CN" b="0" baseline="0" dirty="0"/>
          </a:p>
          <a:p>
            <a:r>
              <a:rPr lang="zh-CN" altLang="en-US" b="0" baseline="0" dirty="0"/>
              <a:t>不是自卑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3622583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82e21ad5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82e21ad5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这一页读经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811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神对我们的标准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3919263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82e21ad5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82e21ad5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071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问哪个符合标准</a:t>
            </a:r>
            <a:r>
              <a:rPr lang="zh-CN" altLang="en-US" b="0" baseline="0" dirty="0"/>
              <a:t>？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3615234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124692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22073468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25931232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先称义</a:t>
            </a:r>
            <a:r>
              <a:rPr lang="zh-CN" altLang="en-US" b="0" baseline="0" dirty="0"/>
              <a:t>，后得荣耀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25688437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80510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ja-JP" altLang="en-US" sz="1100"/>
              <a:t>提前</a:t>
            </a:r>
            <a:r>
              <a:rPr lang="en-US" altLang="ja-JP" sz="1100" dirty="0"/>
              <a:t>6:</a:t>
            </a:r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11 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但 你 这 属 神 的 人 要 逃 避 这 些 事 ， 追 求 公 义 、 敬 虔 、 信 心 、 爱 心 、 忍 耐 、 温 柔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12 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你 要 为 真 道 打 那 美 好 的 仗 ， 持 定 永 生 。 你 为 此 被 召 ， 也 在 许 多 见 证 人 面 前 ， 已 经 作 了 那 美 好 的 见 证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13 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我 在 叫 万 物 生 活 的 神 面 前 ， 并 在 向 本 丢 彼 拉 多 作 过 那 美 好 见 证 的 基 督 耶 稣 面 前 嘱 咐 你 ：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14 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要 守 这 命 令 ， 毫 不 玷 污 ， 无 可 指 责 ， 直 到 我 们 的 主 耶 稣 基 督 显 现 。</a:t>
            </a:r>
          </a:p>
          <a:p>
            <a:pPr algn="just"/>
            <a:r>
              <a:rPr lang="ja-JP" altLang="en-US" b="0" i="0">
                <a:solidFill>
                  <a:srgbClr val="3E3E3E"/>
                </a:solidFill>
                <a:effectLst/>
                <a:highlight>
                  <a:srgbClr val="F4EEEE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endParaRPr lang="ja-JP" altLang="en-US" b="0" i="0">
              <a:solidFill>
                <a:srgbClr val="333333"/>
              </a:solidFill>
              <a:effectLst/>
              <a:highlight>
                <a:srgbClr val="F4EEEE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endParaRPr lang="en-US" altLang="ja-JP" b="0" i="0" dirty="0">
              <a:solidFill>
                <a:srgbClr val="3E3E3E"/>
              </a:solidFill>
              <a:effectLst/>
              <a:highlight>
                <a:srgbClr val="F4EEEE"/>
              </a:highligh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l"/>
            <a:r>
              <a:rPr lang="ja-JP" altLang="en-US" b="1" i="0" baseline="300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 </a:t>
            </a:r>
            <a:r>
              <a:rPr lang="ja-JP" altLang="en-US" b="0" i="0">
                <a:solidFill>
                  <a:srgbClr val="3E3E3E"/>
                </a:solidFill>
                <a:effectLst/>
                <a:highlight>
                  <a:srgbClr val="F4EEEE"/>
                </a:highlight>
                <a:latin typeface="SimHei" panose="02010609060101010101" pitchFamily="49" charset="-122"/>
                <a:ea typeface="SimHei" panose="02010609060101010101" pitchFamily="49" charset="-122"/>
              </a:rPr>
              <a:t>彼后</a:t>
            </a:r>
            <a:r>
              <a:rPr lang="en-US" altLang="ja-JP" b="0" i="0" dirty="0">
                <a:solidFill>
                  <a:srgbClr val="3E3E3E"/>
                </a:solidFill>
                <a:effectLst/>
                <a:highlight>
                  <a:srgbClr val="F4EEEE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1:3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神 的 神 能 已 将 一 切 关 乎 生 命 和 虔 敬 的 事 赐 给 我 们 ， 皆 因 我 们 认 识 那 用 自 己 荣 耀 和 美 德 召 我 们 的 主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4 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因 此 ， 他 已 将 又 宝 贵 又 极 大 的 应 许 赐 给 我 们 ， 叫 我 们 既 脱 离 世 上 从 情 欲 来 的 败 坏 ， 就 得 与 神 的 性 情 有 分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5 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正 因 这 缘 故 ， 你 们 要 分 外 地 殷 勤 ； 有 了 信 心 ， 又 要 加 上 德 行 ； 有 了 德 行 ， 又 要 加 上 知 识 ；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6 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有 了 知 识 ， 又 要 加 上 节 制 ； 有 了 节 制 ， 又 要 加 上 忍 耐 ； 有 了 忍 耐 ， 又 要 加 上 虔 敬 ；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7 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有 了 虔 敬 ， 又 要 加 上 爱 弟 兄 的 心 ； 有 了 爱 弟 兄 的 心 ， 又 要 加 上 爱 众 人 的 心 ；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8 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你 们 若 充 充 足 足 的 有 这 几 样 ， 就 必 使 你 们 在 认 识 我 们 的 主 耶 稣 基 督 上 不 至 於 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? 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懒 不 结 果 子 了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9 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人 若 没 有 这 几 样 ， 就 是 眼 瞎 ， 只 看 见 近 处 的 ， 忘 了 他 旧 日 的 罪 已 经 得 了 洁 净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10 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所 以 弟 兄 们 ， 应 当 更 加 殷 勤 ， 使 你 们 所 蒙 的 恩 召 和 拣 选 坚 定 不 移 。 你 们 若 行 这 几 样 ， 就 永 不 失 脚 。</a:t>
            </a:r>
          </a:p>
          <a:p>
            <a:pPr algn="l"/>
            <a:r>
              <a:rPr lang="en-US" altLang="ja-JP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11 </a:t>
            </a:r>
            <a:r>
              <a:rPr lang="ja-JP" alt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这 样 ， 必 叫 你 们 丰 丰 富 富 的 得 以 进 入 我 们 主 ─ 救 主 耶 稣 基 督 永 远 的 国 。</a:t>
            </a:r>
          </a:p>
          <a:p>
            <a:pPr algn="just"/>
            <a:endParaRPr lang="ja-JP" altLang="en-US" b="0" i="0">
              <a:solidFill>
                <a:srgbClr val="333333"/>
              </a:solidFill>
              <a:effectLst/>
              <a:highlight>
                <a:srgbClr val="F4EEEE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ja-JP" altLang="en-US" b="0" i="0">
                <a:solidFill>
                  <a:srgbClr val="3E3E3E"/>
                </a:solidFill>
                <a:effectLst/>
                <a:highlight>
                  <a:srgbClr val="F4EEEE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endParaRPr lang="ja-JP" altLang="en-US" b="0" i="0">
              <a:solidFill>
                <a:srgbClr val="333333"/>
              </a:solidFill>
              <a:effectLst/>
              <a:highlight>
                <a:srgbClr val="F4EEEE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ja-JP" altLang="en-US" b="0" i="0">
                <a:solidFill>
                  <a:srgbClr val="3E3E3E"/>
                </a:solidFill>
                <a:effectLst/>
                <a:highlight>
                  <a:srgbClr val="F4EEEE"/>
                </a:highlight>
                <a:latin typeface="SimHei" panose="02010609060101010101" pitchFamily="49" charset="-122"/>
                <a:ea typeface="SimHei" panose="02010609060101010101" pitchFamily="49" charset="-122"/>
              </a:rPr>
              <a:t>毫无疑问，人是被上帝分别为圣的，也是在基督里被重新创造、被圣灵渐渐更新的。然而，在分别为圣和成为圣洁这件事上，人同样有不可推卸的责任。正如上述经文所启示的：人有责任逃避恶事，也有责任追求圣洁，而且人不仅要竭尽全力，还要持守圣洁、直到主耶稣再来的日子。</a:t>
            </a:r>
            <a:endParaRPr lang="ja-JP" altLang="en-US" b="0" i="0">
              <a:solidFill>
                <a:srgbClr val="333333"/>
              </a:solidFill>
              <a:effectLst/>
              <a:highlight>
                <a:srgbClr val="F4EEEE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ja-JP" altLang="en-US" b="0" i="0">
                <a:solidFill>
                  <a:srgbClr val="3E3E3E"/>
                </a:solidFill>
                <a:effectLst/>
                <a:highlight>
                  <a:srgbClr val="F4EEEE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endParaRPr lang="ja-JP" altLang="en-US" b="0" i="0">
              <a:solidFill>
                <a:srgbClr val="333333"/>
              </a:solidFill>
              <a:effectLst/>
              <a:highlight>
                <a:srgbClr val="F4EEEE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766192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29876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453897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神改变人心</a:t>
            </a:r>
            <a:endParaRPr lang="en-US" b="0" baseline="0" dirty="0"/>
          </a:p>
          <a:p>
            <a:r>
              <a:rPr lang="en-US" b="0" baseline="0" dirty="0" err="1"/>
              <a:t>彼得出监</a:t>
            </a:r>
            <a:endParaRPr lang="en-US" b="0" baseline="0" dirty="0"/>
          </a:p>
          <a:p>
            <a:r>
              <a:rPr lang="en-US" b="0" baseline="0" dirty="0" err="1"/>
              <a:t>外邦人得救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3897347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196307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ja-JP" altLang="en-US" sz="1100"/>
              <a:t>有些人为罪忧伤</a:t>
            </a:r>
            <a:r>
              <a:rPr lang="zh-CN" altLang="en-US" sz="1100" dirty="0"/>
              <a:t>，但是没有转向，出于人的骄傲</a:t>
            </a:r>
            <a:endParaRPr lang="en-US" altLang="ja-JP" sz="1100" dirty="0"/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ja-JP" altLang="en-US" sz="1100"/>
              <a:t>林后</a:t>
            </a:r>
            <a:r>
              <a:rPr lang="en-US" altLang="zh-CN" sz="1100" dirty="0"/>
              <a:t>7:</a:t>
            </a:r>
            <a:r>
              <a:rPr lang="en-US" altLang="ja-JP" sz="1100" dirty="0"/>
              <a:t>10 </a:t>
            </a:r>
            <a:r>
              <a:rPr lang="ja-JP" altLang="en-US" sz="1100"/>
              <a:t>因 为 依 着 神 的 意 思 忧 愁 ， 就 生 出 没 有 後 悔 的 懊 悔 来 。 以 致 得 救 ； 但 世 俗 的 忧 愁 是 叫 人 死 。</a:t>
            </a:r>
            <a:endParaRPr lang="en-US" altLang="zh-CN" sz="1100" dirty="0"/>
          </a:p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872021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3949513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err="1"/>
              <a:t>日常行为的改变</a:t>
            </a:r>
            <a:r>
              <a:rPr lang="zh-CN" altLang="en-US" sz="1100" dirty="0"/>
              <a:t>不做恶行</a:t>
            </a:r>
            <a:endParaRPr lang="en-US" b="0" baseline="0" dirty="0"/>
          </a:p>
        </p:txBody>
      </p:sp>
    </p:spTree>
    <p:extLst>
      <p:ext uri="{BB962C8B-B14F-4D97-AF65-F5344CB8AC3E}">
        <p14:creationId xmlns:p14="http://schemas.microsoft.com/office/powerpoint/2010/main" val="207315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3" y="14065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主的话与祂的福音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047450" y="2854625"/>
            <a:ext cx="7049100" cy="11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用神的话来重新审视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我们重生得救的信心与生命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马太福音</a:t>
            </a:r>
            <a:r>
              <a:rPr lang="en-US" altLang="zh-CN" sz="3200" dirty="0"/>
              <a:t>21:28-31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 fontScale="92500"/>
          </a:bodyPr>
          <a:lstStyle/>
          <a:p>
            <a:pPr marL="146050" indent="0">
              <a:buNone/>
            </a:pPr>
            <a:r>
              <a:rPr lang="en-US" altLang="zh-CN" sz="2800" dirty="0"/>
              <a:t>28 </a:t>
            </a:r>
            <a:r>
              <a:rPr lang="zh-CN" altLang="en-US" sz="2800" dirty="0"/>
              <a:t>又 说 ： 一 个 人 有 两 个 儿 子 。 他 来 对 大 儿 子 说 ： 我 儿 ， 你 今 天 到 葡 萄 园 里 去 做 工 。</a:t>
            </a:r>
          </a:p>
          <a:p>
            <a:pPr marL="146050" indent="0">
              <a:buNone/>
            </a:pPr>
            <a:r>
              <a:rPr lang="en-US" altLang="zh-CN" sz="2800" dirty="0"/>
              <a:t>29 </a:t>
            </a:r>
            <a:r>
              <a:rPr lang="zh-CN" altLang="en-US" sz="2800" dirty="0"/>
              <a:t>他 回 答 说 ： 我 不 去 ， 以 後 自 己 懊 悔 ， 就 去 了 。</a:t>
            </a:r>
          </a:p>
          <a:p>
            <a:pPr marL="146050" indent="0">
              <a:buNone/>
            </a:pPr>
            <a:r>
              <a:rPr lang="en-US" altLang="zh-CN" sz="2800" dirty="0"/>
              <a:t>30 </a:t>
            </a:r>
            <a:r>
              <a:rPr lang="zh-CN" altLang="en-US" sz="2800" dirty="0"/>
              <a:t>又 来 对 小 儿 子 也 是 这 样 说 。 他 回 答 说 ： 父 阿 ， 我 去 ， 他 却 不 去 。</a:t>
            </a:r>
          </a:p>
          <a:p>
            <a:pPr marL="146050" indent="0">
              <a:buNone/>
            </a:pPr>
            <a:r>
              <a:rPr lang="en-US" altLang="zh-CN" sz="2800" dirty="0"/>
              <a:t>31 </a:t>
            </a:r>
            <a:r>
              <a:rPr lang="zh-CN" altLang="en-US" sz="2800" dirty="0"/>
              <a:t>你 们 想 ， </a:t>
            </a:r>
            <a:r>
              <a:rPr lang="zh-CN" altLang="en-US" sz="2800" dirty="0">
                <a:highlight>
                  <a:srgbClr val="FFFF00"/>
                </a:highlight>
              </a:rPr>
              <a:t>这 两 个 儿 子 是 那 一 个 遵 行 父 命 呢 ？ </a:t>
            </a:r>
            <a:r>
              <a:rPr lang="zh-CN" altLang="en-US" sz="2800" dirty="0"/>
              <a:t>他 们 说 ： 大 儿 子 。 耶 稣 说 ： 我 实 在 告 诉 你 们 ， 税 吏 和 娼 妓 倒 比 你 们 先 进 神 的 国 。</a:t>
            </a:r>
          </a:p>
          <a:p>
            <a:pPr marL="146050" indent="0">
              <a:buNone/>
            </a:pP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388189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554688" y="1598744"/>
            <a:ext cx="4017311" cy="973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十二 真信心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66C60-8C10-39F0-28BC-97591857F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信心是神的恩赐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ja-JP" altLang="en-US" sz="2800"/>
              <a:t>弗</a:t>
            </a:r>
            <a:r>
              <a:rPr lang="en-US" altLang="zh-CN" sz="2800" dirty="0"/>
              <a:t>2:</a:t>
            </a:r>
            <a:r>
              <a:rPr lang="en-US" altLang="ja-JP" sz="2800" dirty="0"/>
              <a:t>8</a:t>
            </a:r>
            <a:r>
              <a:rPr lang="en-US" altLang="zh-CN" sz="2800" dirty="0"/>
              <a:t>-9</a:t>
            </a:r>
            <a:r>
              <a:rPr lang="en-US" altLang="ja-JP" sz="2800" dirty="0"/>
              <a:t> </a:t>
            </a:r>
            <a:r>
              <a:rPr lang="ja-JP" altLang="en-US" sz="2800"/>
              <a:t>你 们 得 救 是 本 乎 恩 ， 也 因 着 信 ； </a:t>
            </a:r>
            <a:r>
              <a:rPr lang="ja-JP" altLang="en-US" sz="2800">
                <a:highlight>
                  <a:srgbClr val="FFFF00"/>
                </a:highlight>
              </a:rPr>
              <a:t>这 并 不 是 出 於 自 己 ， 乃 是 神 所 赐 的 </a:t>
            </a:r>
            <a:r>
              <a:rPr lang="ja-JP" altLang="en-US" sz="2800"/>
              <a:t>；也 不 是 出 於 行 为 ， 免 得 有 人 自 夸 。</a:t>
            </a:r>
            <a:endParaRPr lang="en-US" altLang="ja-JP" sz="2800" dirty="0"/>
          </a:p>
          <a:p>
            <a:pPr marL="146050" indent="0">
              <a:buNone/>
            </a:pPr>
            <a:endParaRPr lang="en-US" altLang="zh-CN" sz="2800" dirty="0"/>
          </a:p>
          <a:p>
            <a:pPr marL="146050" indent="0">
              <a:buNone/>
            </a:pPr>
            <a:r>
              <a:rPr lang="zh-CN" altLang="en-US" sz="2800" dirty="0"/>
              <a:t>约</a:t>
            </a:r>
            <a:r>
              <a:rPr lang="en-US" altLang="zh-CN" sz="2800" dirty="0"/>
              <a:t>6:</a:t>
            </a:r>
            <a:r>
              <a:rPr lang="en-US" altLang="ja-JP" sz="2800" dirty="0"/>
              <a:t>65 </a:t>
            </a:r>
            <a:r>
              <a:rPr lang="ja-JP" altLang="en-US" sz="2800"/>
              <a:t>耶 稣 又 说 ： 所 以 我 对 你 们 说 过 ， 若 不 是 蒙 我 父 的 恩 赐 ， 没 有 人 能 到 我 这 里 来 。</a:t>
            </a: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423583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信心产生意志和能力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ja-JP" altLang="en-US" sz="2800"/>
              <a:t>腓</a:t>
            </a:r>
            <a:r>
              <a:rPr lang="en-US" altLang="zh-CN" sz="2800" dirty="0"/>
              <a:t>2:</a:t>
            </a:r>
            <a:r>
              <a:rPr lang="en-US" altLang="ja-JP" sz="2800" dirty="0"/>
              <a:t>12</a:t>
            </a:r>
            <a:r>
              <a:rPr lang="en-US" altLang="zh-CN" sz="2800" dirty="0"/>
              <a:t>-13</a:t>
            </a:r>
            <a:r>
              <a:rPr lang="en-US" altLang="ja-JP" sz="2800" dirty="0"/>
              <a:t> </a:t>
            </a:r>
            <a:r>
              <a:rPr lang="ja-JP" altLang="en-US" sz="2800"/>
              <a:t>这 样 看 来 ， 我 亲 爱 的 弟 兄 ， 你 们 既 是 常 顺 服 的 ， 不 但 我 在 你 们 那 里 ， 就 是 我 如 今 不 在 你 们 那 里 ， 更 是 顺 服 的 ， 就 当 恐 惧 战 兢 做 成 你 们 得 救 的 工 夫 。</a:t>
            </a:r>
            <a:r>
              <a:rPr lang="ja-JP" altLang="en-US" sz="2800">
                <a:highlight>
                  <a:srgbClr val="FFFF00"/>
                </a:highlight>
              </a:rPr>
              <a:t>因 为 你 们 立 志 行 事 都 是 神 在 你 们 心 里 运 行 ， 为 要 成 就 他 的 美 意 。</a:t>
            </a:r>
            <a:endParaRPr lang="en-US" altLang="ja-JP" sz="2800" dirty="0">
              <a:highlight>
                <a:srgbClr val="FFFF00"/>
              </a:highlight>
            </a:endParaRPr>
          </a:p>
          <a:p>
            <a:pPr marL="146050" indent="0">
              <a:buNone/>
            </a:pPr>
            <a:endParaRPr lang="ja-JP" altLang="en-US" sz="2800"/>
          </a:p>
          <a:p>
            <a:pPr marL="146050" indent="0">
              <a:buNone/>
            </a:pP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2423247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2800"/>
              <a:t>信心产生忍耐</a:t>
            </a:r>
            <a:r>
              <a:rPr lang="zh-CN" altLang="en-US" sz="2800" dirty="0"/>
              <a:t>，</a:t>
            </a:r>
            <a:r>
              <a:rPr lang="ja-JP" altLang="en-US" sz="2800"/>
              <a:t>是持续的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zh-CN" altLang="en-US" sz="2800" dirty="0"/>
              <a:t>腓</a:t>
            </a:r>
            <a:r>
              <a:rPr lang="en-US" altLang="zh-CN" sz="2800" dirty="0"/>
              <a:t>1:</a:t>
            </a:r>
            <a:r>
              <a:rPr lang="en-US" altLang="ja-JP" sz="2800" dirty="0"/>
              <a:t>6 </a:t>
            </a:r>
            <a:r>
              <a:rPr lang="ja-JP" altLang="en-US" sz="2800"/>
              <a:t>我 深 信 那 在 你 们 心 里 动 了 善 工 的 ， 必 成 全 这 工 ， 直 到 耶 稣 基 督 的 日 子 。</a:t>
            </a:r>
            <a:endParaRPr lang="en-US" altLang="ja-JP" sz="2800" dirty="0"/>
          </a:p>
          <a:p>
            <a:pPr marL="146050" indent="0">
              <a:buNone/>
            </a:pP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太</a:t>
            </a:r>
            <a:r>
              <a:rPr lang="en-US" altLang="zh-CN" sz="2800" dirty="0"/>
              <a:t>24:</a:t>
            </a:r>
            <a:r>
              <a:rPr lang="en-US" altLang="ja-JP" sz="2800" dirty="0"/>
              <a:t>13 </a:t>
            </a:r>
            <a:r>
              <a:rPr lang="ja-JP" altLang="en-US" sz="2800"/>
              <a:t>惟 有 忍 耐 到 底 的 ， 必 然 得 救 。</a:t>
            </a:r>
            <a:endParaRPr lang="en-US" altLang="ja-JP" sz="2800" dirty="0"/>
          </a:p>
          <a:p>
            <a:pPr marL="146050" indent="0">
              <a:buNone/>
            </a:pP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提后</a:t>
            </a:r>
            <a:r>
              <a:rPr lang="en-US" altLang="zh-CN" sz="2800" dirty="0"/>
              <a:t>2:</a:t>
            </a:r>
            <a:r>
              <a:rPr lang="en-US" altLang="ja-JP" sz="2800" dirty="0"/>
              <a:t>12 </a:t>
            </a:r>
            <a:r>
              <a:rPr lang="ja-JP" altLang="en-US" sz="2800"/>
              <a:t>我 们 若 能 忍 耐 ， 也 必 和 他 一 同 作 王 ； 我 们 若 不 认 他 ， 他 也 必 不 认 我 们 ；</a:t>
            </a:r>
            <a:endParaRPr lang="en-US" altLang="ja-JP" sz="2800" dirty="0"/>
          </a:p>
          <a:p>
            <a:pPr marL="146050" indent="0">
              <a:buNone/>
            </a:pP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116616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05" y="123265"/>
            <a:ext cx="7505700" cy="954600"/>
          </a:xfrm>
        </p:spPr>
        <p:txBody>
          <a:bodyPr/>
          <a:lstStyle/>
          <a:p>
            <a:r>
              <a:rPr lang="ja-JP" altLang="en-US" sz="3200"/>
              <a:t>信心产生顺服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605" y="609600"/>
            <a:ext cx="8706936" cy="4533900"/>
          </a:xfrm>
        </p:spPr>
        <p:txBody>
          <a:bodyPr>
            <a:normAutofit fontScale="92500"/>
          </a:bodyPr>
          <a:lstStyle/>
          <a:p>
            <a:pPr marL="146050" indent="0">
              <a:buNone/>
            </a:pPr>
            <a:r>
              <a:rPr lang="ja-JP" altLang="en-US" sz="2800"/>
              <a:t>罗</a:t>
            </a:r>
            <a:r>
              <a:rPr lang="en-US" altLang="zh-CN" sz="2800" dirty="0"/>
              <a:t>6:</a:t>
            </a:r>
            <a:r>
              <a:rPr lang="en-US" altLang="ja-JP" sz="2800" dirty="0"/>
              <a:t>17</a:t>
            </a:r>
            <a:r>
              <a:rPr lang="en-US" altLang="zh-CN" sz="2800" dirty="0"/>
              <a:t>-18</a:t>
            </a:r>
            <a:r>
              <a:rPr lang="en-US" altLang="ja-JP" sz="2800" dirty="0"/>
              <a:t> </a:t>
            </a:r>
            <a:r>
              <a:rPr lang="ja-JP" altLang="en-US" sz="2800"/>
              <a:t>感 谢 神 ！ 因 为 你 们 从 前 虽 然 作 罪 的 奴 仆 ， 现 今 却 从 心 里 顺 服 了 所 传 给 你 们 道 理 的 模 范。你 们 既 从 罪 里 得 了 释 放 ， 就 作 了 义 的 奴 仆 。</a:t>
            </a: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来</a:t>
            </a:r>
            <a:r>
              <a:rPr lang="en-US" altLang="zh-CN" sz="2800" dirty="0"/>
              <a:t>11:</a:t>
            </a:r>
            <a:r>
              <a:rPr lang="en-US" altLang="ja-JP" sz="2800" dirty="0"/>
              <a:t>8 </a:t>
            </a:r>
            <a:r>
              <a:rPr lang="ja-JP" altLang="en-US" sz="2800"/>
              <a:t>亚 伯 拉 罕 因 着 信 ， 蒙 召 的 时 候 就 遵 命 出 去 ， 往 将 来 要 得 为 业 的 地 方 去 ； 出 去 的 时 候 ， 还 不 知 往 那 里 去 。</a:t>
            </a:r>
            <a:endParaRPr lang="en-US" altLang="ja-JP" sz="2800" dirty="0"/>
          </a:p>
          <a:p>
            <a:pPr marL="146050" indent="0">
              <a:buNone/>
            </a:pPr>
            <a:r>
              <a:rPr lang="ja-JP" altLang="en-US" sz="2800"/>
              <a:t>多</a:t>
            </a:r>
            <a:r>
              <a:rPr lang="en-US" altLang="zh-CN" sz="2800" dirty="0"/>
              <a:t>1:</a:t>
            </a:r>
            <a:r>
              <a:rPr lang="en-US" altLang="ja-JP" sz="2800" dirty="0"/>
              <a:t>16 </a:t>
            </a:r>
            <a:r>
              <a:rPr lang="ja-JP" altLang="en-US" sz="2800"/>
              <a:t>他 们 说 是 认 识 神 ， 行 事 却 和 他 相 背 ； 本 是 可 憎 恶 的 ， 是 悖 逆 的 ， 在 各 样 善 事 上 是 可 废 弃 的 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398256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2800"/>
              <a:t>信心产生谦卑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3" y="924449"/>
            <a:ext cx="8879541" cy="4095786"/>
          </a:xfrm>
        </p:spPr>
        <p:txBody>
          <a:bodyPr>
            <a:normAutofit fontScale="92500"/>
          </a:bodyPr>
          <a:lstStyle/>
          <a:p>
            <a:pPr marL="146050" indent="0">
              <a:buNone/>
            </a:pPr>
            <a:r>
              <a:rPr lang="zh-CN" altLang="en-US" sz="2800" dirty="0"/>
              <a:t>太</a:t>
            </a:r>
            <a:r>
              <a:rPr lang="en-US" altLang="zh-CN" sz="2800" dirty="0"/>
              <a:t>5:3 </a:t>
            </a:r>
            <a:r>
              <a:rPr lang="zh-CN" altLang="en-US" sz="2800" dirty="0"/>
              <a:t>虚 心 的 人 有 福 了 ！ </a:t>
            </a:r>
            <a:r>
              <a:rPr lang="zh-CN" altLang="en-US" sz="2800" dirty="0">
                <a:highlight>
                  <a:srgbClr val="FFFF00"/>
                </a:highlight>
              </a:rPr>
              <a:t>因 为 天 国 是 他 们 的 。</a:t>
            </a:r>
          </a:p>
          <a:p>
            <a:pPr marL="603250" lvl="1" indent="0">
              <a:buNone/>
            </a:pPr>
            <a:r>
              <a:rPr lang="en-US" altLang="zh-CN" sz="2600" dirty="0"/>
              <a:t>4 </a:t>
            </a:r>
            <a:r>
              <a:rPr lang="zh-CN" altLang="en-US" sz="2600" dirty="0"/>
              <a:t>哀 恸 的 人 有 福 了 ！ 因 为 他 们 必 得 安 慰 。</a:t>
            </a:r>
          </a:p>
          <a:p>
            <a:pPr marL="603250" lvl="1" indent="0">
              <a:buNone/>
            </a:pPr>
            <a:r>
              <a:rPr lang="en-US" altLang="zh-CN" sz="2600" dirty="0"/>
              <a:t>5 </a:t>
            </a:r>
            <a:r>
              <a:rPr lang="zh-CN" altLang="en-US" sz="2600" dirty="0"/>
              <a:t>温 柔 的 人 有 福 了 ！ 因 为 他 们 必 承 受 地 土 。</a:t>
            </a:r>
          </a:p>
          <a:p>
            <a:pPr marL="146050" indent="0">
              <a:buNone/>
            </a:pPr>
            <a:r>
              <a:rPr lang="en-US" altLang="zh-CN" sz="2800" dirty="0"/>
              <a:t>6 </a:t>
            </a:r>
            <a:r>
              <a:rPr lang="zh-CN" altLang="en-US" sz="2800" dirty="0"/>
              <a:t>饥 渴 慕 义 的 人 有 福 了 ！ 因 为 他 们 必 得 饱 足 。</a:t>
            </a:r>
          </a:p>
          <a:p>
            <a:pPr marL="603250" lvl="1" indent="0">
              <a:buNone/>
            </a:pPr>
            <a:r>
              <a:rPr lang="en-US" altLang="zh-CN" sz="2600" dirty="0"/>
              <a:t>7 </a:t>
            </a:r>
            <a:r>
              <a:rPr lang="zh-CN" altLang="en-US" sz="2600" dirty="0"/>
              <a:t>怜 恤 人 的 人 有 福 了 ！ 因 为 他 们 必 蒙 怜 恤 。</a:t>
            </a:r>
          </a:p>
          <a:p>
            <a:pPr marL="603250" lvl="1" indent="0">
              <a:buNone/>
            </a:pPr>
            <a:r>
              <a:rPr lang="en-US" altLang="zh-CN" sz="2600" dirty="0"/>
              <a:t>8 </a:t>
            </a:r>
            <a:r>
              <a:rPr lang="zh-CN" altLang="en-US" sz="2600" dirty="0"/>
              <a:t>清 心 的 人 有 福 了 ！ 因 为 他 们 必 得 见 神 。</a:t>
            </a:r>
          </a:p>
          <a:p>
            <a:pPr marL="603250" lvl="1" indent="0">
              <a:buNone/>
            </a:pPr>
            <a:r>
              <a:rPr lang="en-US" altLang="zh-CN" sz="2600" dirty="0"/>
              <a:t>9 </a:t>
            </a:r>
            <a:r>
              <a:rPr lang="zh-CN" altLang="en-US" sz="2600" dirty="0"/>
              <a:t>使 人 和 睦 的 人 有 福 了 ！ 因 为 他 们 必 称 为 神 的 儿 子 。</a:t>
            </a:r>
          </a:p>
          <a:p>
            <a:pPr marL="146050" indent="0">
              <a:buNone/>
            </a:pPr>
            <a:r>
              <a:rPr lang="en-US" altLang="zh-CN" sz="2800" dirty="0"/>
              <a:t>10 </a:t>
            </a:r>
            <a:r>
              <a:rPr lang="zh-CN" altLang="en-US" sz="2800" dirty="0"/>
              <a:t>为 义 受 逼 迫 的 人 有 福 了 ！ </a:t>
            </a:r>
            <a:r>
              <a:rPr lang="zh-CN" altLang="en-US" sz="2800" dirty="0">
                <a:highlight>
                  <a:srgbClr val="FFFF00"/>
                </a:highlight>
              </a:rPr>
              <a:t>因 为 天 国 是 他 们 的 </a:t>
            </a:r>
            <a:r>
              <a:rPr lang="zh-CN" altLang="en-US" sz="2800" dirty="0"/>
              <a:t>。</a:t>
            </a: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95081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2800"/>
              <a:t>信心产生谦卑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ja-JP" altLang="en-US" sz="2800"/>
              <a:t>太</a:t>
            </a:r>
            <a:r>
              <a:rPr lang="en-US" altLang="zh-CN" sz="2800" dirty="0"/>
              <a:t>18:</a:t>
            </a:r>
            <a:r>
              <a:rPr lang="en-US" altLang="ja-JP" sz="2800" dirty="0"/>
              <a:t>3</a:t>
            </a:r>
            <a:r>
              <a:rPr lang="en-US" altLang="zh-CN" sz="2800" dirty="0"/>
              <a:t>-4</a:t>
            </a:r>
            <a:r>
              <a:rPr lang="en-US" altLang="ja-JP" sz="2800" dirty="0"/>
              <a:t> </a:t>
            </a:r>
            <a:r>
              <a:rPr lang="ja-JP" altLang="en-US" sz="2800"/>
              <a:t>说 ： 我 实 在 告 诉 你 们 ， 你 们 若 不 回 转 ， 变 成 小 孩 子 的 样 式 ， 断 不 得 进 天 国 。所 以 ， 凡 自 己 谦 卑 像 这 小 孩 子 的 ， 他 在 天 国 里 就 是 最 大 的 。</a:t>
            </a:r>
            <a:endParaRPr lang="en-US" altLang="ja-JP" sz="2800" dirty="0"/>
          </a:p>
          <a:p>
            <a:pPr marL="146050" indent="0">
              <a:buNone/>
            </a:pPr>
            <a:r>
              <a:rPr lang="ja-JP" altLang="en-US" sz="2800"/>
              <a:t>约</a:t>
            </a:r>
            <a:r>
              <a:rPr lang="en-US" altLang="ja-JP" sz="2800" dirty="0"/>
              <a:t>10:27-28 </a:t>
            </a:r>
            <a:r>
              <a:rPr lang="ja-JP" altLang="en-US" sz="2800"/>
              <a:t>我 的 羊 听 我 的 声 音 ， 我 也 认 识 他 们 ， 他 们 也 跟 着 我 。我 又 赐 给 他 们 永 生 ； 他 们 永 不 灭 亡 ， 谁 也 不 能 从 我 手 里 把 他 们 夺 去 。</a:t>
            </a:r>
            <a:endParaRPr lang="en-US" altLang="ja-JP" sz="2800" dirty="0"/>
          </a:p>
          <a:p>
            <a:pPr marL="146050" indent="0">
              <a:buNone/>
            </a:pP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57651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554688" y="1598744"/>
            <a:ext cx="4017311" cy="973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十三 称义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66C60-8C10-39F0-28BC-97591857F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2800"/>
              <a:t>神的圣洁标准与怜悯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491" y="701964"/>
            <a:ext cx="8704050" cy="4608945"/>
          </a:xfrm>
        </p:spPr>
        <p:txBody>
          <a:bodyPr>
            <a:normAutofit fontScale="92500" lnSpcReduction="20000"/>
          </a:bodyPr>
          <a:lstStyle/>
          <a:p>
            <a:pPr marL="146050" indent="0">
              <a:buNone/>
            </a:pPr>
            <a:r>
              <a:rPr lang="zh-CN" altLang="en-US" sz="2800" dirty="0"/>
              <a:t>太</a:t>
            </a:r>
            <a:r>
              <a:rPr lang="en-US" altLang="zh-CN" sz="2800" dirty="0"/>
              <a:t>5:</a:t>
            </a:r>
            <a:r>
              <a:rPr lang="en-US" altLang="ja-JP" sz="2800" dirty="0"/>
              <a:t>20 </a:t>
            </a:r>
            <a:r>
              <a:rPr lang="ja-JP" altLang="en-US" sz="2800"/>
              <a:t>我 告 诉 你 们 ， 你 们 的 义 若 不 胜 於 文 士 和 法 利 赛 人 的 义 ， 断 不 能 进 天 国 。</a:t>
            </a:r>
            <a:endParaRPr lang="en-US" altLang="zh-CN" sz="2800" dirty="0"/>
          </a:p>
          <a:p>
            <a:pPr marL="146050" indent="0">
              <a:buNone/>
            </a:pPr>
            <a:r>
              <a:rPr lang="zh-CN" altLang="en-US" sz="2800" dirty="0"/>
              <a:t>太</a:t>
            </a:r>
            <a:r>
              <a:rPr lang="en-US" altLang="zh-CN" sz="2800" dirty="0"/>
              <a:t>5:</a:t>
            </a:r>
            <a:r>
              <a:rPr lang="en-US" altLang="ja-JP" sz="2800" dirty="0"/>
              <a:t>48 </a:t>
            </a:r>
            <a:r>
              <a:rPr lang="ja-JP" altLang="en-US" sz="2800"/>
              <a:t>所 以 ， 你 们 要 完 全 ， 像 你 们 的 天 父 完 全 一 样 。</a:t>
            </a: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雅</a:t>
            </a:r>
            <a:r>
              <a:rPr lang="en-US" altLang="zh-CN" sz="2800" dirty="0"/>
              <a:t>2:</a:t>
            </a:r>
            <a:r>
              <a:rPr lang="en-US" altLang="ja-JP" sz="2800" dirty="0"/>
              <a:t>10 </a:t>
            </a:r>
            <a:r>
              <a:rPr lang="ja-JP" altLang="en-US" sz="2800"/>
              <a:t>因 为 凡 遵 守 全 律 法 的 ， 只 在 一 条 上 跌 倒 ， 他 就 是 犯 了 众 条 。</a:t>
            </a:r>
            <a:endParaRPr lang="en-US" altLang="ja-JP" sz="2800" dirty="0"/>
          </a:p>
          <a:p>
            <a:pPr marL="146050" indent="0">
              <a:buNone/>
            </a:pPr>
            <a:r>
              <a:rPr lang="ja-JP" altLang="en-US" sz="2800"/>
              <a:t>罗</a:t>
            </a:r>
            <a:r>
              <a:rPr lang="en-US" altLang="zh-CN" sz="2800" dirty="0"/>
              <a:t>6:23 </a:t>
            </a:r>
            <a:r>
              <a:rPr lang="zh-CN" altLang="en-US" sz="2800" dirty="0"/>
              <a:t>因 为 罪 的 工 价 乃 是 死 ； 惟 有 神 的 恩 赐 ， 在 我 们 的 主 基 督 耶 稣 里 ， 乃 是 永 生 。</a:t>
            </a: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太</a:t>
            </a:r>
            <a:r>
              <a:rPr lang="en-US" altLang="zh-CN" sz="2800" dirty="0"/>
              <a:t>19:</a:t>
            </a:r>
            <a:r>
              <a:rPr lang="en-US" altLang="ja-JP" sz="2800" dirty="0"/>
              <a:t>25</a:t>
            </a:r>
            <a:r>
              <a:rPr lang="en-US" altLang="zh-CN" sz="2800" dirty="0"/>
              <a:t>-26</a:t>
            </a:r>
            <a:r>
              <a:rPr lang="en-US" altLang="ja-JP" sz="2800" dirty="0"/>
              <a:t> </a:t>
            </a:r>
            <a:r>
              <a:rPr lang="ja-JP" altLang="en-US" sz="2800"/>
              <a:t>门 徒 听 见 这 话 ， 就 希 奇 得 很 ， 说 ： 这 样 谁 能 得 救 呢 ？耶 稣 看 着 他 们 ， 说 ： 在 人 这 是 不 能 的 ， 在 神 凡 事 都 能 。</a:t>
            </a: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263303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554689" y="1598744"/>
            <a:ext cx="3222180" cy="973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十一悔改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66C60-8C10-39F0-28BC-97591857F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1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95" y="152874"/>
            <a:ext cx="7505700" cy="954600"/>
          </a:xfrm>
        </p:spPr>
        <p:txBody>
          <a:bodyPr/>
          <a:lstStyle/>
          <a:p>
            <a:r>
              <a:rPr lang="ja-JP" altLang="en-US" sz="2800"/>
              <a:t>哪个是义人</a:t>
            </a:r>
            <a:r>
              <a:rPr lang="zh-CN" altLang="en-US" sz="2800" dirty="0"/>
              <a:t>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491" y="775855"/>
            <a:ext cx="8704050" cy="4535054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zh-CN" altLang="en-US" sz="2400" dirty="0"/>
              <a:t>路</a:t>
            </a:r>
            <a:r>
              <a:rPr lang="en-US" altLang="zh-CN" sz="2400" dirty="0"/>
              <a:t>18:10 </a:t>
            </a:r>
            <a:r>
              <a:rPr lang="zh-CN" altLang="en-US" sz="2400" dirty="0"/>
              <a:t>说 ： 有 两 个 人 上 殿 里 去 祷 告 ： 一 个 是 法 利 赛 人 ， 一 个 是 税 吏 。</a:t>
            </a:r>
          </a:p>
          <a:p>
            <a:pPr marL="146050" indent="0">
              <a:buNone/>
            </a:pPr>
            <a:r>
              <a:rPr lang="en-US" altLang="zh-CN" sz="2400" dirty="0"/>
              <a:t>11 </a:t>
            </a:r>
            <a:r>
              <a:rPr lang="zh-CN" altLang="en-US" sz="2400" dirty="0"/>
              <a:t>法 利 赛 人 站 着 ， 自 言 自 语 的 祷 告 说 ： 神 阿 ， 我 感 谢 你 ， 我 不 像 别 人 勒 索 、 不 义 、 奸 淫 ， 也 不 像 这 个 税 吏 。</a:t>
            </a:r>
          </a:p>
          <a:p>
            <a:pPr marL="146050" indent="0">
              <a:buNone/>
            </a:pPr>
            <a:r>
              <a:rPr lang="en-US" altLang="zh-CN" sz="2400" dirty="0"/>
              <a:t>12 </a:t>
            </a:r>
            <a:r>
              <a:rPr lang="zh-CN" altLang="en-US" sz="2400" dirty="0"/>
              <a:t>我 一 个 礼 拜 禁 食 两 次 ， 凡 我 所 得 的 都 捐 上 十 分 之 一 。</a:t>
            </a:r>
          </a:p>
          <a:p>
            <a:pPr marL="146050" indent="0">
              <a:buNone/>
            </a:pPr>
            <a:r>
              <a:rPr lang="en-US" altLang="zh-CN" sz="2400" dirty="0"/>
              <a:t>13 </a:t>
            </a:r>
            <a:r>
              <a:rPr lang="zh-CN" altLang="en-US" sz="2400" dirty="0"/>
              <a:t>那 税 吏 远 远 的 站 着 ， 连 举 目 望 天 也 不 敢 ， 只 捶 着 胸 说 ： 神 阿 ， 开 恩 可 怜 我 这 个 罪 人 ！</a:t>
            </a:r>
          </a:p>
        </p:txBody>
      </p:sp>
    </p:spTree>
    <p:extLst>
      <p:ext uri="{BB962C8B-B14F-4D97-AF65-F5344CB8AC3E}">
        <p14:creationId xmlns:p14="http://schemas.microsoft.com/office/powerpoint/2010/main" val="2297021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95" y="152874"/>
            <a:ext cx="7505700" cy="954600"/>
          </a:xfrm>
        </p:spPr>
        <p:txBody>
          <a:bodyPr/>
          <a:lstStyle/>
          <a:p>
            <a:r>
              <a:rPr lang="ja-JP" altLang="en-US" sz="2800"/>
              <a:t>没有义人</a:t>
            </a:r>
            <a:r>
              <a:rPr lang="zh-CN" altLang="en-US" sz="2800" dirty="0"/>
              <a:t>，只有算为义的人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975" y="673100"/>
            <a:ext cx="8704050" cy="4470400"/>
          </a:xfrm>
        </p:spPr>
        <p:txBody>
          <a:bodyPr>
            <a:normAutofit lnSpcReduction="10000"/>
          </a:bodyPr>
          <a:lstStyle/>
          <a:p>
            <a:pPr marL="146050" indent="0">
              <a:buNone/>
            </a:pPr>
            <a:r>
              <a:rPr lang="zh-CN" altLang="en-US" sz="2400" dirty="0"/>
              <a:t>路</a:t>
            </a:r>
            <a:r>
              <a:rPr lang="en-US" altLang="zh-CN" sz="2400" dirty="0"/>
              <a:t>18:</a:t>
            </a:r>
            <a:r>
              <a:rPr lang="en-US" altLang="ja-JP" sz="2400" dirty="0"/>
              <a:t>14 </a:t>
            </a:r>
            <a:r>
              <a:rPr lang="ja-JP" altLang="en-US" sz="2400"/>
              <a:t>我 告 诉 你 们 ， 这 人 回 家 去 比 那 人 倒 算 为 义 了 ； 因 为 ， </a:t>
            </a:r>
            <a:r>
              <a:rPr lang="ja-JP" altLang="en-US" sz="2400">
                <a:highlight>
                  <a:srgbClr val="FFFF00"/>
                </a:highlight>
              </a:rPr>
              <a:t>凡 自 高 的 ， 必 降 为 卑 ； 自 卑 的 ， 必 升 为 高 </a:t>
            </a:r>
            <a:r>
              <a:rPr lang="ja-JP" altLang="en-US" sz="2400"/>
              <a:t>。</a:t>
            </a:r>
            <a:endParaRPr lang="en-US" altLang="ja-JP" sz="2400" dirty="0"/>
          </a:p>
          <a:p>
            <a:pPr marL="146050" indent="0">
              <a:buNone/>
            </a:pPr>
            <a:endParaRPr lang="en-US" altLang="zh-CN" sz="2400" dirty="0"/>
          </a:p>
          <a:p>
            <a:pPr marL="146050" indent="0">
              <a:buNone/>
            </a:pPr>
            <a:r>
              <a:rPr lang="ja-JP" altLang="en-US" sz="2400"/>
              <a:t>罗</a:t>
            </a:r>
            <a:r>
              <a:rPr lang="en-US" altLang="zh-CN" sz="2400" dirty="0"/>
              <a:t>1:</a:t>
            </a:r>
            <a:r>
              <a:rPr lang="en-US" altLang="ja-JP" sz="2400" dirty="0"/>
              <a:t>17 </a:t>
            </a:r>
            <a:r>
              <a:rPr lang="ja-JP" altLang="en-US" sz="2400"/>
              <a:t>因 为 神 的 义 正 在 这 福 音 上 显 明 出 来 ； 这 义 是 本 於 信 ， 以 致 於 信 。 如 经 上 所 记 ： </a:t>
            </a:r>
            <a:r>
              <a:rPr lang="ja-JP" altLang="en-US" sz="2400">
                <a:highlight>
                  <a:srgbClr val="FFFF00"/>
                </a:highlight>
              </a:rPr>
              <a:t>义 人 必 因 信 得 生 </a:t>
            </a:r>
            <a:r>
              <a:rPr lang="ja-JP" altLang="en-US" sz="2400"/>
              <a:t>。</a:t>
            </a:r>
            <a:endParaRPr lang="en-US" altLang="ja-JP" sz="2400" dirty="0"/>
          </a:p>
          <a:p>
            <a:pPr marL="146050" indent="0">
              <a:buNone/>
            </a:pPr>
            <a:endParaRPr lang="en-US" altLang="ja-JP" sz="2400" dirty="0"/>
          </a:p>
          <a:p>
            <a:pPr marL="146050" indent="0">
              <a:buNone/>
            </a:pPr>
            <a:r>
              <a:rPr lang="ja-JP" altLang="en-US" sz="2400"/>
              <a:t>如何被算为义</a:t>
            </a:r>
            <a:r>
              <a:rPr lang="en-US" altLang="ja-JP" sz="2400" dirty="0"/>
              <a:t>-</a:t>
            </a:r>
            <a:r>
              <a:rPr lang="ja-JP" altLang="en-US" sz="2400"/>
              <a:t>称义？</a:t>
            </a:r>
          </a:p>
          <a:p>
            <a:pPr marL="946150" lvl="1" indent="-342900"/>
            <a:r>
              <a:rPr lang="ja-JP" altLang="en-US" sz="2200"/>
              <a:t>被神称义</a:t>
            </a:r>
          </a:p>
          <a:p>
            <a:pPr marL="946150" lvl="1" indent="-342900"/>
            <a:r>
              <a:rPr lang="ja-JP" altLang="en-US" sz="2200"/>
              <a:t>信，谦卑，认罪，悔改</a:t>
            </a:r>
          </a:p>
          <a:p>
            <a:pPr marL="946150" lvl="1" indent="-342900"/>
            <a:r>
              <a:rPr lang="ja-JP" altLang="en-US" sz="2200"/>
              <a:t>知道自己没有能力</a:t>
            </a:r>
          </a:p>
          <a:p>
            <a:pPr marL="146050" indent="0">
              <a:buNone/>
            </a:pPr>
            <a:endParaRPr lang="ja-JP" altLang="en-US" sz="2400"/>
          </a:p>
          <a:p>
            <a:pPr marL="146050" indent="0">
              <a:buNone/>
            </a:pPr>
            <a:endParaRPr lang="en-US" altLang="ja-JP" sz="2400" dirty="0"/>
          </a:p>
          <a:p>
            <a:pPr marL="146050" indent="0">
              <a:buNone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56276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95" y="152874"/>
            <a:ext cx="7505700" cy="954600"/>
          </a:xfrm>
        </p:spPr>
        <p:txBody>
          <a:bodyPr/>
          <a:lstStyle/>
          <a:p>
            <a:r>
              <a:rPr lang="ja-JP" altLang="en-US" sz="2800"/>
              <a:t>赦罪与称义</a:t>
            </a:r>
            <a:r>
              <a:rPr lang="zh-CN" altLang="en-US" sz="2800" dirty="0"/>
              <a:t>：何等恩典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27" y="673100"/>
            <a:ext cx="8840898" cy="4470400"/>
          </a:xfrm>
        </p:spPr>
        <p:txBody>
          <a:bodyPr>
            <a:normAutofit fontScale="92500"/>
          </a:bodyPr>
          <a:lstStyle/>
          <a:p>
            <a:pPr marL="146050" indent="0">
              <a:buNone/>
            </a:pPr>
            <a:r>
              <a:rPr lang="ja-JP" altLang="en-US" sz="2400"/>
              <a:t>罗</a:t>
            </a:r>
            <a:r>
              <a:rPr lang="en-US" altLang="zh-CN" sz="2400" dirty="0"/>
              <a:t>3:</a:t>
            </a:r>
            <a:r>
              <a:rPr lang="en-US" altLang="ja-JP" sz="2400" dirty="0"/>
              <a:t>20 </a:t>
            </a:r>
            <a:r>
              <a:rPr lang="ja-JP" altLang="en-US" sz="2400"/>
              <a:t>所 以 凡 有 血 气 的 ， 没 有 一 个 因 行 律 法 能 在 神 面 前 称 义 ， 因 为 律 法 本 是 叫 人 知 罪 。</a:t>
            </a:r>
          </a:p>
          <a:p>
            <a:pPr marL="146050" indent="0">
              <a:buNone/>
            </a:pPr>
            <a:r>
              <a:rPr lang="en-US" altLang="ja-JP" sz="2400" dirty="0"/>
              <a:t>22 </a:t>
            </a:r>
            <a:r>
              <a:rPr lang="ja-JP" altLang="en-US" sz="2400"/>
              <a:t>就 是 神 的 义 ， 因 信 耶 稣 基 督 加 给 一 切 相 信 的 人 ， 并 没 有 分 别 。</a:t>
            </a:r>
          </a:p>
          <a:p>
            <a:pPr marL="146050" indent="0">
              <a:buNone/>
            </a:pPr>
            <a:r>
              <a:rPr lang="en-US" altLang="ja-JP" sz="2400" dirty="0"/>
              <a:t>23 </a:t>
            </a:r>
            <a:r>
              <a:rPr lang="ja-JP" altLang="en-US" sz="2400"/>
              <a:t>因 为 世 人 都 犯 了 罪 ， 亏 缺 了 神 的 荣 耀 ；</a:t>
            </a:r>
          </a:p>
          <a:p>
            <a:pPr marL="146050" indent="0">
              <a:buNone/>
            </a:pPr>
            <a:r>
              <a:rPr lang="en-US" altLang="ja-JP" sz="2400" dirty="0"/>
              <a:t>24 </a:t>
            </a:r>
            <a:r>
              <a:rPr lang="ja-JP" altLang="en-US" sz="2400"/>
              <a:t>如 今 却 蒙 神 的 恩 典 ， 因 基 督 耶 稣 的 救 赎 ， 就 白 白 的 称 义 。</a:t>
            </a:r>
          </a:p>
          <a:p>
            <a:pPr marL="146050" indent="0">
              <a:buNone/>
            </a:pPr>
            <a:r>
              <a:rPr lang="en-US" altLang="ja-JP" sz="2400" dirty="0">
                <a:highlight>
                  <a:srgbClr val="FFFF00"/>
                </a:highlight>
              </a:rPr>
              <a:t>25 </a:t>
            </a:r>
            <a:r>
              <a:rPr lang="ja-JP" altLang="en-US" sz="2400">
                <a:highlight>
                  <a:srgbClr val="FFFF00"/>
                </a:highlight>
              </a:rPr>
              <a:t>神 设 立 耶 稣 作 挽 回 祭 ， 是 凭 着 耶 稣 的 血 ， 藉 着 人 的 信 ， 要 显 明 神 的 义 ； 因 为 他 用 忍 耐 的 心 宽 容 人 先 时 所 犯 的 罪 ，</a:t>
            </a:r>
          </a:p>
          <a:p>
            <a:pPr marL="146050" indent="0">
              <a:buNone/>
            </a:pPr>
            <a:r>
              <a:rPr lang="en-US" altLang="ja-JP" sz="2400" dirty="0">
                <a:highlight>
                  <a:srgbClr val="FFFF00"/>
                </a:highlight>
              </a:rPr>
              <a:t>26 </a:t>
            </a:r>
            <a:r>
              <a:rPr lang="ja-JP" altLang="en-US" sz="2400">
                <a:highlight>
                  <a:srgbClr val="FFFF00"/>
                </a:highlight>
              </a:rPr>
              <a:t>好 在 今 时 显 明 他 的 义 ， 使 人 知 道 他 自 己 为 义 ， 也 称 信 耶 稣 的 人 为 义 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09615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95" y="152874"/>
            <a:ext cx="7505700" cy="954600"/>
          </a:xfrm>
        </p:spPr>
        <p:txBody>
          <a:bodyPr/>
          <a:lstStyle/>
          <a:p>
            <a:r>
              <a:rPr lang="ja-JP" altLang="en-US" sz="2800"/>
              <a:t>赦罪与称义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975" y="673100"/>
            <a:ext cx="8704050" cy="4470400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ja-JP" altLang="en-US" sz="2400"/>
              <a:t>我们的罪归给耶稣，耶稣的义归给我们</a:t>
            </a:r>
          </a:p>
          <a:p>
            <a:pPr marL="146050" indent="0">
              <a:buNone/>
            </a:pPr>
            <a:endParaRPr lang="ja-JP" altLang="en-US" sz="2400"/>
          </a:p>
          <a:p>
            <a:r>
              <a:rPr lang="ja-JP" altLang="en-US" sz="2400"/>
              <a:t>神即赦免我们的罪（我们不该做而犯过的罪）</a:t>
            </a:r>
            <a:endParaRPr lang="en-US" altLang="ja-JP" sz="2400" dirty="0"/>
          </a:p>
          <a:p>
            <a:r>
              <a:rPr lang="ja-JP" altLang="en-US" sz="2400"/>
              <a:t>又白白称我们为义（我们没做的而该做的神的完全）</a:t>
            </a:r>
            <a:endParaRPr lang="en-US" altLang="ja-JP" sz="2400" dirty="0"/>
          </a:p>
          <a:p>
            <a:pPr marL="146050" indent="0">
              <a:buNone/>
            </a:pPr>
            <a:endParaRPr lang="en-US" altLang="ja-JP" sz="2400" dirty="0"/>
          </a:p>
          <a:p>
            <a:pPr marL="146050" indent="0">
              <a:buNone/>
            </a:pPr>
            <a:r>
              <a:rPr lang="ja-JP" altLang="en-US" sz="2400"/>
              <a:t>为什么是白白的？</a:t>
            </a:r>
            <a:endParaRPr lang="en-US" altLang="ja-JP" sz="2400" dirty="0"/>
          </a:p>
          <a:p>
            <a:r>
              <a:rPr lang="ja-JP" altLang="en-US" sz="2400"/>
              <a:t>税吏只是认罪</a:t>
            </a:r>
            <a:r>
              <a:rPr lang="zh-CN" altLang="en-US" sz="2400" dirty="0"/>
              <a:t>，却比法利赛人还算为义</a:t>
            </a:r>
            <a:endParaRPr lang="ja-JP" altLang="en-US" sz="2400"/>
          </a:p>
          <a:p>
            <a:pPr marL="146050" indent="0">
              <a:buNone/>
            </a:pPr>
            <a:endParaRPr lang="ja-JP" altLang="en-US" sz="2400"/>
          </a:p>
          <a:p>
            <a:pPr marL="146050" indent="0">
              <a:buNone/>
            </a:pPr>
            <a:endParaRPr lang="ja-JP" altLang="en-US" sz="2200"/>
          </a:p>
        </p:txBody>
      </p:sp>
    </p:spTree>
    <p:extLst>
      <p:ext uri="{BB962C8B-B14F-4D97-AF65-F5344CB8AC3E}">
        <p14:creationId xmlns:p14="http://schemas.microsoft.com/office/powerpoint/2010/main" val="485186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95" y="152874"/>
            <a:ext cx="7505700" cy="954600"/>
          </a:xfrm>
        </p:spPr>
        <p:txBody>
          <a:bodyPr/>
          <a:lstStyle/>
          <a:p>
            <a:r>
              <a:rPr lang="ja-JP" altLang="en-US" sz="2800"/>
              <a:t>称义与成圣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975" y="673100"/>
            <a:ext cx="8704050" cy="4470400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zh-CN" altLang="en-US" sz="2400" dirty="0"/>
              <a:t>称义是身份地位</a:t>
            </a:r>
            <a:endParaRPr lang="en-US" altLang="zh-CN" sz="2400" dirty="0"/>
          </a:p>
          <a:p>
            <a:pPr marL="146050" indent="0">
              <a:buNone/>
            </a:pPr>
            <a:r>
              <a:rPr lang="zh-CN" altLang="en-US" sz="2400" dirty="0"/>
              <a:t>罗</a:t>
            </a:r>
            <a:r>
              <a:rPr lang="en-US" altLang="zh-CN" sz="2400" dirty="0"/>
              <a:t>3:</a:t>
            </a:r>
            <a:r>
              <a:rPr lang="en-US" altLang="ja-JP" sz="2400" dirty="0"/>
              <a:t>24 </a:t>
            </a:r>
            <a:r>
              <a:rPr lang="ja-JP" altLang="en-US" sz="2400"/>
              <a:t>如 今 却 蒙 神 的 恩 典 ， 因 基 督 耶 稣 的 救 赎 ， 就 白 白 的 称 义 。</a:t>
            </a:r>
            <a:endParaRPr lang="en-US" altLang="ja-JP" sz="2400" dirty="0"/>
          </a:p>
          <a:p>
            <a:pPr marL="146050" indent="0">
              <a:buNone/>
            </a:pPr>
            <a:endParaRPr lang="en-US" altLang="zh-CN" sz="2400" dirty="0"/>
          </a:p>
          <a:p>
            <a:pPr marL="146050" indent="0">
              <a:buNone/>
            </a:pPr>
            <a:r>
              <a:rPr lang="zh-CN" altLang="en-US" sz="2400" dirty="0"/>
              <a:t>成圣是实际发生的改变</a:t>
            </a:r>
            <a:endParaRPr lang="en-US" altLang="zh-CN" sz="2400" dirty="0"/>
          </a:p>
          <a:p>
            <a:pPr marL="146050" indent="0">
              <a:buNone/>
            </a:pPr>
            <a:r>
              <a:rPr lang="ja-JP" altLang="en-US" sz="2400"/>
              <a:t>罗</a:t>
            </a:r>
            <a:r>
              <a:rPr lang="en-US" altLang="zh-CN" sz="2400" dirty="0"/>
              <a:t>8:</a:t>
            </a:r>
            <a:r>
              <a:rPr lang="en-US" altLang="ja-JP" sz="2400" dirty="0"/>
              <a:t>29</a:t>
            </a:r>
            <a:r>
              <a:rPr lang="en-US" altLang="zh-CN" sz="2400" dirty="0"/>
              <a:t>-30</a:t>
            </a:r>
            <a:r>
              <a:rPr lang="en-US" altLang="ja-JP" sz="2400" dirty="0"/>
              <a:t> </a:t>
            </a:r>
            <a:r>
              <a:rPr lang="ja-JP" altLang="en-US" sz="2400"/>
              <a:t>因 为 他 预 先 所 知 道 的 人 ， 就 </a:t>
            </a:r>
            <a:r>
              <a:rPr lang="ja-JP" altLang="en-US" sz="2400">
                <a:highlight>
                  <a:srgbClr val="FFFF00"/>
                </a:highlight>
              </a:rPr>
              <a:t>预 先</a:t>
            </a:r>
            <a:r>
              <a:rPr lang="ja-JP" altLang="en-US" sz="2400"/>
              <a:t> 定 下 </a:t>
            </a:r>
            <a:r>
              <a:rPr lang="ja-JP" altLang="en-US" sz="2400">
                <a:highlight>
                  <a:srgbClr val="FFFF00"/>
                </a:highlight>
              </a:rPr>
              <a:t>效 法 他 儿 子 的 模 样</a:t>
            </a:r>
            <a:r>
              <a:rPr lang="ja-JP" altLang="en-US" sz="2400"/>
              <a:t> ， 使 他 儿 子 在 许 多 弟 兄 中 作 长 子 。预 先 所 定 下 的 人 又 召 他 们 来 ； 所 召 来 的 人 又 </a:t>
            </a:r>
            <a:r>
              <a:rPr lang="ja-JP" altLang="en-US" sz="2400">
                <a:highlight>
                  <a:srgbClr val="FFFF00"/>
                </a:highlight>
              </a:rPr>
              <a:t>称 他 们 为 义 </a:t>
            </a:r>
            <a:r>
              <a:rPr lang="ja-JP" altLang="en-US" sz="2400"/>
              <a:t>； 所 </a:t>
            </a:r>
            <a:r>
              <a:rPr lang="ja-JP" altLang="en-US" sz="2400">
                <a:highlight>
                  <a:srgbClr val="FFFF00"/>
                </a:highlight>
              </a:rPr>
              <a:t>称 为 义 的 人 又 叫 他 们 得 荣 耀</a:t>
            </a:r>
            <a:r>
              <a:rPr lang="ja-JP" altLang="en-US" sz="2400"/>
              <a:t> 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787354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95" y="152874"/>
            <a:ext cx="7505700" cy="954600"/>
          </a:xfrm>
        </p:spPr>
        <p:txBody>
          <a:bodyPr/>
          <a:lstStyle/>
          <a:p>
            <a:r>
              <a:rPr lang="ja-JP" altLang="en-US" sz="2800"/>
              <a:t>称义是成圣的开始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198" y="673100"/>
            <a:ext cx="8924025" cy="4470400"/>
          </a:xfrm>
        </p:spPr>
        <p:txBody>
          <a:bodyPr>
            <a:normAutofit fontScale="92500" lnSpcReduction="20000"/>
          </a:bodyPr>
          <a:lstStyle/>
          <a:p>
            <a:pPr marL="146050" indent="0">
              <a:buNone/>
            </a:pPr>
            <a:r>
              <a:rPr lang="ja-JP" altLang="en-US" sz="2400"/>
              <a:t>罗</a:t>
            </a:r>
            <a:r>
              <a:rPr lang="en-US" altLang="ja-JP" sz="2400" dirty="0"/>
              <a:t>6</a:t>
            </a:r>
            <a:r>
              <a:rPr lang="zh-CN" altLang="en-US" sz="2400" dirty="0"/>
              <a:t>：</a:t>
            </a:r>
            <a:r>
              <a:rPr lang="en-US" altLang="zh-CN" sz="2400" dirty="0"/>
              <a:t>1</a:t>
            </a:r>
            <a:r>
              <a:rPr lang="en-US" altLang="ja-JP" sz="2400" dirty="0"/>
              <a:t> </a:t>
            </a:r>
            <a:r>
              <a:rPr lang="ja-JP" altLang="en-US" sz="2400"/>
              <a:t>这 样 ， 怎 麽 说 呢 ？ 我 们 可 以 仍 在 罪 中 、 叫 恩 典 显 多 麽 ？</a:t>
            </a:r>
          </a:p>
          <a:p>
            <a:pPr marL="146050" indent="0">
              <a:buNone/>
            </a:pPr>
            <a:r>
              <a:rPr lang="en-US" altLang="ja-JP" sz="2400" dirty="0"/>
              <a:t>2 </a:t>
            </a:r>
            <a:r>
              <a:rPr lang="ja-JP" altLang="en-US" sz="2400"/>
              <a:t>断 乎 不 可 ！ </a:t>
            </a:r>
            <a:endParaRPr lang="en-US" altLang="ja-JP" sz="2400" dirty="0"/>
          </a:p>
          <a:p>
            <a:pPr marL="146050" indent="0">
              <a:buNone/>
            </a:pPr>
            <a:r>
              <a:rPr lang="en-US" altLang="ja-JP" sz="2400" dirty="0"/>
              <a:t>4 </a:t>
            </a:r>
            <a:r>
              <a:rPr lang="ja-JP" altLang="en-US" sz="2400"/>
              <a:t>所 以 ， 我 们 藉 着 洗 礼 归 入 死 ， 和 他 一 同 埋 葬 ， 原 是 </a:t>
            </a:r>
            <a:r>
              <a:rPr lang="ja-JP" altLang="en-US" sz="2400">
                <a:highlight>
                  <a:srgbClr val="FFFF00"/>
                </a:highlight>
              </a:rPr>
              <a:t>叫 我 们 一 举 一 动 有 新 生 的 样 式 </a:t>
            </a:r>
            <a:r>
              <a:rPr lang="ja-JP" altLang="en-US" sz="2400"/>
              <a:t>， 像 基 督 藉 着 父 的 荣 耀 从 死 里 复 活 一 样 。</a:t>
            </a:r>
          </a:p>
          <a:p>
            <a:pPr marL="146050" indent="0">
              <a:buNone/>
            </a:pPr>
            <a:r>
              <a:rPr lang="en-US" altLang="ja-JP" sz="2400" dirty="0"/>
              <a:t>12 </a:t>
            </a:r>
            <a:r>
              <a:rPr lang="ja-JP" altLang="en-US" sz="2400"/>
              <a:t>所 以 ， 不 要 容 罪 在 你 们 必 死 的 身 上 作 王 ， 使 你 们 顺 从 身 子 的 私 欲 。</a:t>
            </a:r>
          </a:p>
          <a:p>
            <a:pPr marL="146050" indent="0">
              <a:buNone/>
            </a:pPr>
            <a:r>
              <a:rPr lang="en-US" altLang="ja-JP" sz="2400" dirty="0"/>
              <a:t>13 </a:t>
            </a:r>
            <a:r>
              <a:rPr lang="ja-JP" altLang="en-US" sz="2400"/>
              <a:t>也 不 要 将 你 们 的 肢 体 献 给 罪 作 不 义 的 器 具 ； 倒 要 像 从 死 里 复 活 的 人 ， 将 自 己 献 给 神 ， 并 将 肢 体 作 义 的 器 具 献 给 神 。</a:t>
            </a:r>
            <a:endParaRPr lang="en-US" altLang="ja-JP" sz="2400" dirty="0"/>
          </a:p>
          <a:p>
            <a:pPr marL="146050" indent="0">
              <a:buNone/>
            </a:pPr>
            <a:r>
              <a:rPr lang="en-US" altLang="ja-JP" sz="2400" dirty="0"/>
              <a:t>19 </a:t>
            </a:r>
            <a:r>
              <a:rPr lang="ja-JP" altLang="en-US" sz="2400"/>
              <a:t>我 因 你 们 肉 体 的 软 弱 ， 就 照 人 的 常 话 对 你 们 说 </a:t>
            </a:r>
            <a:r>
              <a:rPr lang="ja-JP" altLang="en-US" sz="2400">
                <a:highlight>
                  <a:srgbClr val="FFFF00"/>
                </a:highlight>
              </a:rPr>
              <a:t>。 你 们 从 前 怎 样 将 肢 体 献 给 不 洁 不 法 作 奴 仆 ， 以 至 於 不 法 ； 现 今 也 要 照 样 将 肢 体 献 给 义 作 奴 仆 ， 以 至 於 成 圣 。</a:t>
            </a:r>
            <a:endParaRPr lang="en-US" altLang="zh-CN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86042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22" y="272946"/>
            <a:ext cx="8361796" cy="954600"/>
          </a:xfrm>
        </p:spPr>
        <p:txBody>
          <a:bodyPr>
            <a:normAutofit/>
          </a:bodyPr>
          <a:lstStyle/>
          <a:p>
            <a:r>
              <a:rPr lang="ja-JP" altLang="en-US" sz="2800"/>
              <a:t>称义是成圣的开始</a:t>
            </a:r>
            <a:r>
              <a:rPr lang="zh-CN" altLang="en-US" sz="2800" dirty="0"/>
              <a:t>，成圣是个人努力，也蒙神的保守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975" y="960582"/>
            <a:ext cx="8704050" cy="4182918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ja-JP" altLang="en-US" sz="2400"/>
              <a:t>帖前</a:t>
            </a:r>
            <a:r>
              <a:rPr lang="en-US" altLang="zh-CN" sz="2400" dirty="0"/>
              <a:t>5:</a:t>
            </a:r>
            <a:r>
              <a:rPr lang="en-US" altLang="ja-JP" sz="2400" dirty="0"/>
              <a:t>19 </a:t>
            </a:r>
            <a:r>
              <a:rPr lang="ja-JP" altLang="en-US" sz="2400"/>
              <a:t>不 要 销 灭 圣 灵 的 感 动 ；</a:t>
            </a:r>
          </a:p>
          <a:p>
            <a:pPr marL="146050" indent="0">
              <a:buNone/>
            </a:pPr>
            <a:r>
              <a:rPr lang="en-US" altLang="ja-JP" sz="2400" dirty="0"/>
              <a:t>20 </a:t>
            </a:r>
            <a:r>
              <a:rPr lang="ja-JP" altLang="en-US" sz="2400"/>
              <a:t>不 要 藐 视 先 知 的 讲 论 。</a:t>
            </a:r>
          </a:p>
          <a:p>
            <a:pPr marL="146050" indent="0">
              <a:buNone/>
            </a:pPr>
            <a:r>
              <a:rPr lang="en-US" altLang="ja-JP" sz="2400" dirty="0"/>
              <a:t>21 </a:t>
            </a:r>
            <a:r>
              <a:rPr lang="ja-JP" altLang="en-US" sz="2400"/>
              <a:t>但 要 凡 事 察 验 ， 善 美 的 要 持 守 ，</a:t>
            </a:r>
          </a:p>
          <a:p>
            <a:pPr marL="146050" indent="0">
              <a:buNone/>
            </a:pPr>
            <a:r>
              <a:rPr lang="en-US" altLang="ja-JP" sz="2400" dirty="0"/>
              <a:t>22 </a:t>
            </a:r>
            <a:r>
              <a:rPr lang="ja-JP" altLang="en-US" sz="2400"/>
              <a:t>各 样 的 恶 事 要 禁 戒 不 做 。</a:t>
            </a:r>
          </a:p>
          <a:p>
            <a:pPr marL="146050" indent="0">
              <a:buNone/>
            </a:pPr>
            <a:r>
              <a:rPr lang="en-US" altLang="ja-JP" sz="2400" dirty="0"/>
              <a:t>23 </a:t>
            </a:r>
            <a:r>
              <a:rPr lang="ja-JP" altLang="en-US" sz="2400"/>
              <a:t>愿 赐 平 安 的 神 亲 自 使 你 们 全 然 成 圣 ！ 又 愿 你 们 的 灵 与 魂 与 身 子 得 蒙 保 守 ， 在 我 主 耶 稣 基 督 降 临 的 时 候 ， 完 全 无 可 指 摘 ！</a:t>
            </a:r>
          </a:p>
          <a:p>
            <a:pPr marL="146050" indent="0">
              <a:buNone/>
            </a:pPr>
            <a:r>
              <a:rPr lang="en-US" altLang="ja-JP" sz="2400" dirty="0"/>
              <a:t>24 </a:t>
            </a:r>
            <a:r>
              <a:rPr lang="ja-JP" altLang="en-US" sz="2400"/>
              <a:t>那 召 你 们 的 本 是 信 实 的 ， 他 必 成 就 这 事 。</a:t>
            </a:r>
          </a:p>
          <a:p>
            <a:pPr marL="146050" indent="0">
              <a:buNone/>
            </a:pPr>
            <a:r>
              <a:rPr lang="ja-JP" altLang="en-US" sz="2400"/>
              <a:t>提前</a:t>
            </a:r>
            <a:r>
              <a:rPr lang="en-US" altLang="ja-JP" sz="2400" dirty="0"/>
              <a:t>6:11-14</a:t>
            </a:r>
            <a:r>
              <a:rPr lang="zh-CN" altLang="en-US" sz="2400" dirty="0"/>
              <a:t>，</a:t>
            </a:r>
            <a:endParaRPr lang="ja-JP" altLang="en-US" sz="2400"/>
          </a:p>
          <a:p>
            <a:pPr marL="146050" indent="0">
              <a:buNone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650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主的福音是悔改的福音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 fontScale="77500" lnSpcReduction="20000"/>
          </a:bodyPr>
          <a:lstStyle/>
          <a:p>
            <a:pPr marL="146050" indent="0">
              <a:buNone/>
            </a:pPr>
            <a:r>
              <a:rPr lang="zh-CN" altLang="en-US" sz="2800" dirty="0"/>
              <a:t>太</a:t>
            </a:r>
            <a:r>
              <a:rPr lang="en-US" altLang="zh-CN" sz="2800" dirty="0"/>
              <a:t>4:</a:t>
            </a:r>
            <a:r>
              <a:rPr lang="en-US" altLang="ja-JP" sz="2800" dirty="0"/>
              <a:t>17 </a:t>
            </a:r>
            <a:r>
              <a:rPr lang="ja-JP" altLang="en-US" sz="2800"/>
              <a:t>从 那 时 候 ， 耶 稣 就 传 起 道 来 ， 说 ： 天 国 近 了 ， 你 们 应 当 悔 改 ！</a:t>
            </a:r>
            <a:endParaRPr lang="en-US" altLang="ja-JP" sz="2800" dirty="0"/>
          </a:p>
          <a:p>
            <a:pPr marL="146050" indent="0">
              <a:buNone/>
            </a:pPr>
            <a:r>
              <a:rPr lang="ja-JP" altLang="en-US" sz="2800"/>
              <a:t>路</a:t>
            </a:r>
            <a:r>
              <a:rPr lang="en-US" altLang="zh-CN" sz="2800" dirty="0"/>
              <a:t>5:</a:t>
            </a:r>
            <a:r>
              <a:rPr lang="en-US" altLang="ja-JP" sz="2800" dirty="0"/>
              <a:t>32 </a:t>
            </a:r>
            <a:r>
              <a:rPr lang="ja-JP" altLang="en-US" sz="2800"/>
              <a:t>我 来 本 不 是 召 义 人 悔 改 ， 乃 是 召 罪 人 悔 改 。</a:t>
            </a: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路</a:t>
            </a:r>
            <a:r>
              <a:rPr lang="en-US" altLang="zh-CN" sz="2800" dirty="0"/>
              <a:t>13:</a:t>
            </a:r>
            <a:r>
              <a:rPr lang="en-US" altLang="ja-JP" sz="2800" dirty="0"/>
              <a:t>3 </a:t>
            </a:r>
            <a:r>
              <a:rPr lang="ja-JP" altLang="en-US" sz="2800"/>
              <a:t>我 告 诉 你 们 ， 不 是 的 ！ 你 们 若 不 悔 改 ， 都 要 如 此 灭 亡 ！</a:t>
            </a:r>
            <a:endParaRPr lang="en-US" altLang="ja-JP" sz="2800" dirty="0"/>
          </a:p>
          <a:p>
            <a:pPr marL="146050" indent="0">
              <a:buNone/>
            </a:pPr>
            <a:r>
              <a:rPr lang="zh-CN" altLang="en-US" sz="2800" dirty="0"/>
              <a:t>路</a:t>
            </a:r>
            <a:r>
              <a:rPr lang="en-US" altLang="zh-CN" sz="2800" dirty="0"/>
              <a:t>24:</a:t>
            </a:r>
            <a:r>
              <a:rPr lang="en-US" altLang="ja-JP" sz="2800" dirty="0"/>
              <a:t>46</a:t>
            </a:r>
            <a:r>
              <a:rPr lang="en-US" altLang="zh-CN" sz="2800" dirty="0"/>
              <a:t>-47</a:t>
            </a:r>
            <a:r>
              <a:rPr lang="en-US" altLang="ja-JP" sz="2800" dirty="0"/>
              <a:t> </a:t>
            </a:r>
            <a:r>
              <a:rPr lang="ja-JP" altLang="en-US" sz="2800"/>
              <a:t>又 对 他 们 说 ： 照 经 上 所 写 的 ， 基 督 必 受 害 ， 第 三 日 从 死 里 复 活 ，并 且 </a:t>
            </a:r>
            <a:r>
              <a:rPr lang="ja-JP" altLang="en-US" sz="2800">
                <a:highlight>
                  <a:srgbClr val="FFFF00"/>
                </a:highlight>
              </a:rPr>
              <a:t>人 要 奉 他 的 名 传 悔 改 、 赦 罪 的 道</a:t>
            </a:r>
            <a:r>
              <a:rPr lang="ja-JP" altLang="en-US" sz="2800"/>
              <a:t> ， 从 耶 路 撒 冷 起 直 传 到 万 邦 。</a:t>
            </a:r>
            <a:endParaRPr lang="en-US" altLang="ja-JP" sz="2800" dirty="0"/>
          </a:p>
          <a:p>
            <a:pPr marL="146050" indent="0">
              <a:buNone/>
            </a:pPr>
            <a:r>
              <a:rPr lang="ja-JP" altLang="en-US" sz="2800"/>
              <a:t>徒</a:t>
            </a:r>
            <a:r>
              <a:rPr lang="en-US" altLang="zh-CN" sz="2800" dirty="0"/>
              <a:t>2:</a:t>
            </a:r>
            <a:r>
              <a:rPr lang="en-US" altLang="ja-JP" sz="2800" dirty="0"/>
              <a:t>37</a:t>
            </a:r>
            <a:r>
              <a:rPr lang="en-US" altLang="zh-CN" sz="2800" dirty="0"/>
              <a:t>-38</a:t>
            </a:r>
            <a:r>
              <a:rPr lang="en-US" altLang="ja-JP" sz="2800" dirty="0"/>
              <a:t> </a:t>
            </a:r>
            <a:r>
              <a:rPr lang="ja-JP" altLang="en-US" sz="2800"/>
              <a:t>众 人 听 见 这 话 ， 觉 得 扎 心 ， 就 对 彼 得 和 其 馀 的 使 徒 说 ： 弟 兄 们 ， 我 们 当 怎 样 行 ？彼 得 说 ： </a:t>
            </a:r>
            <a:r>
              <a:rPr lang="ja-JP" altLang="en-US" sz="2800">
                <a:highlight>
                  <a:srgbClr val="FFFF00"/>
                </a:highlight>
              </a:rPr>
              <a:t>你 们 各 人 要 悔 改 ， 奉 耶 稣 基 督 的 名 受 洗 </a:t>
            </a:r>
            <a:r>
              <a:rPr lang="ja-JP" altLang="en-US" sz="2800"/>
              <a:t>， 叫 你 们 的 罪 得 赦 ， 就 必 领 受 所 赐 的 圣 灵 ；</a:t>
            </a: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405294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主的福音是悔改的福音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 fontScale="92500"/>
          </a:bodyPr>
          <a:lstStyle/>
          <a:p>
            <a:pPr marL="146050" indent="0">
              <a:buNone/>
            </a:pPr>
            <a:r>
              <a:rPr lang="zh-CN" altLang="en-US" sz="2800" dirty="0"/>
              <a:t>代下</a:t>
            </a:r>
            <a:r>
              <a:rPr lang="en-US" altLang="zh-CN" sz="2800" dirty="0"/>
              <a:t>7:14 </a:t>
            </a:r>
            <a:r>
              <a:rPr lang="zh-CN" altLang="en-US" sz="2800" dirty="0"/>
              <a:t>这 称 为 我 名 下 的 子 民 ， 若 是 自 卑 、 祷 告 ， 寻 求 我 的 面 ， 转 离 他 们 的 恶 行 ， 我 必 从 天 上 垂 听 ， 赦 免 他 们 的 罪 ， 医 治 他 们 的 地 。</a:t>
            </a:r>
            <a:endParaRPr lang="en-US" altLang="zh-CN" sz="2800" dirty="0"/>
          </a:p>
          <a:p>
            <a:pPr marL="146050" indent="0">
              <a:buNone/>
            </a:pPr>
            <a:r>
              <a:rPr lang="zh-CN" altLang="en-US" sz="2800" dirty="0"/>
              <a:t>赛</a:t>
            </a:r>
            <a:r>
              <a:rPr lang="en-US" altLang="zh-CN" sz="2800" dirty="0"/>
              <a:t>55:6-7 </a:t>
            </a:r>
            <a:r>
              <a:rPr lang="zh-CN" altLang="en-US" sz="2800" dirty="0"/>
              <a:t>当 趁 耶 和 华 可 寻 找 的 时 候 寻 找 他 ， 相 近 的 时 候 求 告 他 。恶 人 当 离 弃 自 己 的 道 路 ； 不 义 的 人 当 除 掉 自 己 的 意 念 。 归 向 耶 和 华 ， 耶 和 华 就 必 怜 恤 他 ； 当 归 向 我 们 的 神 ， 因 为 神 必 广 行 赦 免 。</a:t>
            </a:r>
          </a:p>
          <a:p>
            <a:pPr marL="146050" indent="0">
              <a:buNone/>
            </a:pPr>
            <a:endParaRPr lang="zh-CN" altLang="en-US" sz="2800" dirty="0"/>
          </a:p>
          <a:p>
            <a:pPr marL="146050" indent="0">
              <a:buNone/>
            </a:pP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250949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973868" cy="954600"/>
          </a:xfrm>
        </p:spPr>
        <p:txBody>
          <a:bodyPr>
            <a:normAutofit fontScale="90000"/>
          </a:bodyPr>
          <a:lstStyle/>
          <a:p>
            <a:r>
              <a:rPr lang="ja-JP" altLang="en-US" sz="3200"/>
              <a:t>悔改不仅是人一方面的工作，更是神大能的恩赐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endParaRPr lang="en-US" altLang="zh-CN" sz="2800" dirty="0"/>
          </a:p>
          <a:p>
            <a:pPr marL="146050" indent="0">
              <a:buNone/>
            </a:pPr>
            <a:r>
              <a:rPr lang="zh-CN" altLang="en-US" sz="2800" dirty="0"/>
              <a:t>徒</a:t>
            </a:r>
            <a:r>
              <a:rPr lang="en-US" altLang="zh-CN" sz="2800" dirty="0"/>
              <a:t>5:31 </a:t>
            </a:r>
            <a:r>
              <a:rPr lang="zh-CN" altLang="en-US" sz="2800" dirty="0"/>
              <a:t>神 且 用 右 手 将 他 高 举 （ 或 作 ： 他 就 是 神 高 举 在 自 己 的 右 边 ） ， 叫 他 作 君 王 ， 作 救 主 ， </a:t>
            </a:r>
            <a:r>
              <a:rPr lang="zh-CN" altLang="en-US" sz="2800" dirty="0">
                <a:highlight>
                  <a:srgbClr val="FFFF00"/>
                </a:highlight>
              </a:rPr>
              <a:t>将 悔 改 的 心 和 赦 罪 的 恩 赐 给 以 色 列 人 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 marL="146050" indent="0">
              <a:buNone/>
            </a:pPr>
            <a:r>
              <a:rPr lang="zh-CN" altLang="en-US" sz="2800" dirty="0"/>
              <a:t>徒</a:t>
            </a:r>
            <a:r>
              <a:rPr lang="en-US" altLang="zh-CN" sz="2800" dirty="0"/>
              <a:t>11:</a:t>
            </a:r>
            <a:r>
              <a:rPr lang="en-US" altLang="ja-JP" sz="2800" dirty="0"/>
              <a:t>18 </a:t>
            </a:r>
            <a:r>
              <a:rPr lang="ja-JP" altLang="en-US" sz="2800"/>
              <a:t>众 人 听 见 这 话 ， 就 不 言 语 了 ， 只 归 荣 耀 与 神 ， 说 ： 这 样 看 来 ， </a:t>
            </a:r>
            <a:r>
              <a:rPr lang="ja-JP" altLang="en-US" sz="2800">
                <a:highlight>
                  <a:srgbClr val="FFFF00"/>
                </a:highlight>
              </a:rPr>
              <a:t>神 也 赐 恩 给 外 邦 人 ， 叫 他 们 悔 改 得 生 命 了 </a:t>
            </a:r>
            <a:r>
              <a:rPr lang="ja-JP" altLang="en-US" sz="2800"/>
              <a:t>。</a:t>
            </a: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371153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什么是悔改</a:t>
            </a:r>
            <a:r>
              <a:rPr lang="zh-CN" altLang="en-US" sz="3200" dirty="0"/>
              <a:t>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zh-CN" altLang="en-US" sz="2800" dirty="0"/>
              <a:t>目标的改变：弃绝旧的生命，转离罪，转向神。</a:t>
            </a:r>
            <a:endParaRPr lang="en-US" altLang="zh-CN" sz="2800" dirty="0"/>
          </a:p>
          <a:p>
            <a:pPr marL="146050" indent="0">
              <a:buNone/>
            </a:pPr>
            <a:endParaRPr lang="en-US" altLang="zh-CN" sz="2800" dirty="0"/>
          </a:p>
          <a:p>
            <a:pPr marL="146050" indent="0">
              <a:buNone/>
            </a:pPr>
            <a:r>
              <a:rPr lang="zh-CN" altLang="en-US" sz="2800" dirty="0"/>
              <a:t>帖一</a:t>
            </a:r>
            <a:r>
              <a:rPr lang="en-US" altLang="zh-CN" sz="2800" dirty="0"/>
              <a:t>1:</a:t>
            </a:r>
            <a:r>
              <a:rPr lang="en-US" altLang="ja-JP" sz="2800" dirty="0"/>
              <a:t>9 </a:t>
            </a:r>
            <a:r>
              <a:rPr lang="ja-JP" altLang="en-US" sz="2800"/>
              <a:t>因 为 他 们 自 己 已 经 报 明 我 们 是 怎 样 进 到 你 们 那 里 ， 你 们 是 怎 样 </a:t>
            </a:r>
            <a:r>
              <a:rPr lang="ja-JP" altLang="en-US" sz="2800">
                <a:highlight>
                  <a:srgbClr val="FFFF00"/>
                </a:highlight>
              </a:rPr>
              <a:t>离 弃 偶 像 </a:t>
            </a:r>
            <a:r>
              <a:rPr lang="ja-JP" altLang="en-US" sz="2800"/>
              <a:t>， </a:t>
            </a:r>
            <a:r>
              <a:rPr lang="ja-JP" altLang="en-US" sz="2800">
                <a:highlight>
                  <a:srgbClr val="FFFF00"/>
                </a:highlight>
              </a:rPr>
              <a:t>归 向 神 </a:t>
            </a:r>
            <a:r>
              <a:rPr lang="ja-JP" altLang="en-US" sz="2800"/>
              <a:t>， 要 </a:t>
            </a:r>
            <a:r>
              <a:rPr lang="ja-JP" altLang="en-US" sz="2800">
                <a:highlight>
                  <a:srgbClr val="FFFF00"/>
                </a:highlight>
              </a:rPr>
              <a:t>服 事 </a:t>
            </a:r>
            <a:r>
              <a:rPr lang="ja-JP" altLang="en-US" sz="2800"/>
              <a:t>那 又 真 又 活 的 </a:t>
            </a:r>
            <a:r>
              <a:rPr lang="ja-JP" altLang="en-US" sz="2800">
                <a:highlight>
                  <a:srgbClr val="FFFF00"/>
                </a:highlight>
              </a:rPr>
              <a:t>神 </a:t>
            </a:r>
            <a:r>
              <a:rPr lang="ja-JP" altLang="en-US" sz="2800"/>
              <a:t>，</a:t>
            </a:r>
            <a:endParaRPr lang="en-US" altLang="ja-JP" sz="2800" dirty="0"/>
          </a:p>
          <a:p>
            <a:pPr marL="146050" indent="0">
              <a:buNone/>
            </a:pPr>
            <a:endParaRPr lang="en-US" altLang="zh-CN" sz="2800" dirty="0"/>
          </a:p>
          <a:p>
            <a:pPr marL="146050" indent="0">
              <a:buNone/>
            </a:pPr>
            <a:r>
              <a:rPr lang="zh-CN" altLang="en-US" sz="2400" dirty="0"/>
              <a:t>离弃偶像（旧生命）          </a:t>
            </a:r>
            <a:r>
              <a:rPr lang="ja-JP" altLang="en-US" sz="2400"/>
              <a:t>归向神</a:t>
            </a:r>
            <a:r>
              <a:rPr lang="zh-CN" altLang="en-US" sz="2400" dirty="0"/>
              <a:t>         服事神的新生命</a:t>
            </a:r>
            <a:endParaRPr lang="ja-JP" altLang="en-US" sz="2400" dirty="0" err="1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A5DBC7A2-493E-C362-CE96-A361F3B8500C}"/>
              </a:ext>
            </a:extLst>
          </p:cNvPr>
          <p:cNvSpPr/>
          <p:nvPr/>
        </p:nvSpPr>
        <p:spPr>
          <a:xfrm>
            <a:off x="3398981" y="4027051"/>
            <a:ext cx="415636" cy="2678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17C36A9C-8ABF-C7AD-46AA-EA121C5543BF}"/>
              </a:ext>
            </a:extLst>
          </p:cNvPr>
          <p:cNvSpPr/>
          <p:nvPr/>
        </p:nvSpPr>
        <p:spPr>
          <a:xfrm>
            <a:off x="4983016" y="4038943"/>
            <a:ext cx="415636" cy="2678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5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悔改是什么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highlight>
                  <a:srgbClr val="FFFF00"/>
                </a:highlight>
              </a:rPr>
              <a:t>不仅</a:t>
            </a:r>
            <a:r>
              <a:rPr lang="zh-CN" altLang="en-US" sz="2800" dirty="0"/>
              <a:t>为罪</a:t>
            </a:r>
            <a:r>
              <a:rPr lang="zh-CN" altLang="en-US" sz="2800" dirty="0">
                <a:highlight>
                  <a:srgbClr val="FFFF00"/>
                </a:highlight>
              </a:rPr>
              <a:t>羞耻或忧伤</a:t>
            </a:r>
            <a:r>
              <a:rPr lang="zh-CN" altLang="en-US" sz="2800" dirty="0"/>
              <a:t>，仍是意志重新的定向</a:t>
            </a:r>
            <a:endParaRPr lang="en-US" altLang="zh-CN" sz="2800" dirty="0"/>
          </a:p>
          <a:p>
            <a:r>
              <a:rPr lang="zh-CN" altLang="en-US" sz="2800" dirty="0"/>
              <a:t>不是在信基督时，完全不犯罪，而是</a:t>
            </a:r>
            <a:r>
              <a:rPr lang="zh-CN" altLang="en-US" sz="2800" dirty="0">
                <a:highlight>
                  <a:srgbClr val="FFFF00"/>
                </a:highlight>
              </a:rPr>
              <a:t>承认</a:t>
            </a:r>
            <a:r>
              <a:rPr lang="zh-CN" altLang="en-US" sz="2800" dirty="0"/>
              <a:t>自己从前犯罪得罪神，应得神的忿怒和审判，</a:t>
            </a:r>
            <a:r>
              <a:rPr lang="zh-CN" altLang="en-US" sz="2800" dirty="0">
                <a:highlight>
                  <a:srgbClr val="FFFF00"/>
                </a:highlight>
              </a:rPr>
              <a:t>立志</a:t>
            </a:r>
            <a:r>
              <a:rPr lang="zh-CN" altLang="en-US" sz="2800" dirty="0"/>
              <a:t>远离罪，全心全意的接受主，</a:t>
            </a:r>
            <a:r>
              <a:rPr lang="zh-CN" altLang="en-US" sz="2800" dirty="0">
                <a:highlight>
                  <a:srgbClr val="FFFF00"/>
                </a:highlight>
              </a:rPr>
              <a:t>跟随</a:t>
            </a:r>
            <a:r>
              <a:rPr lang="zh-CN" altLang="en-US" sz="2800" dirty="0"/>
              <a:t>主</a:t>
            </a:r>
            <a:endParaRPr lang="en-US" altLang="zh-CN" sz="2800" dirty="0"/>
          </a:p>
          <a:p>
            <a:r>
              <a:rPr lang="ja-JP" altLang="en-US" sz="2800"/>
              <a:t>不是一次的行为，而是</a:t>
            </a:r>
            <a:r>
              <a:rPr lang="ja-JP" altLang="en-US" sz="2800">
                <a:highlight>
                  <a:srgbClr val="FFFF00"/>
                </a:highlight>
              </a:rPr>
              <a:t>一生之久</a:t>
            </a:r>
            <a:r>
              <a:rPr lang="ja-JP" altLang="en-US" sz="2800"/>
              <a:t>的认罪悔改的过程</a:t>
            </a:r>
            <a:endParaRPr lang="en-US" altLang="zh-CN" sz="2800" dirty="0"/>
          </a:p>
          <a:p>
            <a:pPr lvl="1"/>
            <a:r>
              <a:rPr lang="zh-CN" altLang="en-US" sz="2600" dirty="0"/>
              <a:t>理智上，认识我们是谁，基督是谁，知道向谁悔改</a:t>
            </a:r>
            <a:endParaRPr lang="en-US" altLang="zh-CN" sz="2600" dirty="0"/>
          </a:p>
          <a:p>
            <a:pPr lvl="1"/>
            <a:r>
              <a:rPr lang="zh-CN" altLang="en-US" sz="2600" dirty="0"/>
              <a:t>情感上，后悔，为自己的罪忧伤</a:t>
            </a:r>
            <a:endParaRPr lang="en-US" altLang="zh-CN" sz="2600" dirty="0"/>
          </a:p>
          <a:p>
            <a:pPr lvl="1"/>
            <a:r>
              <a:rPr lang="zh-CN" altLang="en-US" sz="2600" dirty="0"/>
              <a:t>意志上，决心改变，行出义果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21086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悔改要结果子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3600"/>
              <a:t>太</a:t>
            </a:r>
            <a:r>
              <a:rPr lang="en-US" altLang="zh-CN" sz="3600" dirty="0"/>
              <a:t>3:</a:t>
            </a:r>
            <a:r>
              <a:rPr lang="en-US" altLang="ja-JP" sz="3600" dirty="0"/>
              <a:t>7</a:t>
            </a:r>
            <a:r>
              <a:rPr lang="en-US" altLang="zh-CN" sz="3600" dirty="0"/>
              <a:t>-8</a:t>
            </a:r>
            <a:r>
              <a:rPr lang="en-US" altLang="ja-JP" sz="3600" dirty="0"/>
              <a:t> </a:t>
            </a:r>
            <a:r>
              <a:rPr lang="ja-JP" altLang="en-US" sz="3600"/>
              <a:t>约 翰 看 见 许 多 法 利 赛 人 和 撒 都 该 人 也 来 受 洗 ， 就 对 他 们 说 ： 毒 蛇 的 种 类 ！ 谁 指 示 你 们 逃 避 将 来 的 忿 怒 呢 ？</a:t>
            </a:r>
            <a:r>
              <a:rPr lang="ja-JP" altLang="en-US" sz="3600">
                <a:highlight>
                  <a:srgbClr val="FFFF00"/>
                </a:highlight>
              </a:rPr>
              <a:t>你 们 要 结 出 果 子 来 ， 与 悔 改 的 心 相 称 </a:t>
            </a:r>
            <a:r>
              <a:rPr lang="ja-JP" altLang="en-US" sz="3600"/>
              <a:t>。</a:t>
            </a:r>
          </a:p>
          <a:p>
            <a:r>
              <a:rPr lang="ja-JP" altLang="en-US" sz="3600"/>
              <a:t>徒</a:t>
            </a:r>
            <a:r>
              <a:rPr lang="en-US" altLang="zh-CN" sz="3600" dirty="0"/>
              <a:t>26:</a:t>
            </a:r>
            <a:r>
              <a:rPr lang="en-US" altLang="ja-JP" sz="3600" dirty="0"/>
              <a:t>19</a:t>
            </a:r>
            <a:r>
              <a:rPr lang="en-US" altLang="zh-CN" sz="3600" dirty="0"/>
              <a:t>-20</a:t>
            </a:r>
            <a:r>
              <a:rPr lang="en-US" altLang="ja-JP" sz="3600" dirty="0"/>
              <a:t> </a:t>
            </a:r>
            <a:r>
              <a:rPr lang="ja-JP" altLang="en-US" sz="3600"/>
              <a:t>亚 基 帕 王 阿 ， 我 故 此 没 有 违 背 那 从 天 上 来 的 异 象 ；先 在 大 马 色 ， 後 在 耶 路 撒 冷 和 犹 太 全 地 ， 以 及 外 邦 ， 劝 勉 他 们 应 </a:t>
            </a:r>
            <a:r>
              <a:rPr lang="ja-JP" altLang="en-US" sz="3600">
                <a:highlight>
                  <a:srgbClr val="FFFF00"/>
                </a:highlight>
              </a:rPr>
              <a:t>当 悔 改 归 向 神 ， 行 事 与 悔 改 的 心 相 称 </a:t>
            </a:r>
            <a:r>
              <a:rPr lang="ja-JP" altLang="en-US" sz="3600"/>
              <a:t>。</a:t>
            </a:r>
            <a:br>
              <a:rPr lang="ja-JP" altLang="en-US" sz="3600"/>
            </a:b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2252419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E7B7-5DEA-AF02-9B80-7626A1F6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36001"/>
            <a:ext cx="7505700" cy="954600"/>
          </a:xfrm>
        </p:spPr>
        <p:txBody>
          <a:bodyPr/>
          <a:lstStyle/>
          <a:p>
            <a:r>
              <a:rPr lang="ja-JP" altLang="en-US" sz="3200"/>
              <a:t>什么是悔改的果子</a:t>
            </a:r>
            <a:r>
              <a:rPr lang="zh-CN" altLang="en-US" sz="3200" dirty="0"/>
              <a:t>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F152-1931-CBF9-7EDF-603A23DB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59" y="924449"/>
            <a:ext cx="8615082" cy="4095786"/>
          </a:xfrm>
        </p:spPr>
        <p:txBody>
          <a:bodyPr>
            <a:normAutofit fontScale="92500" lnSpcReduction="10000"/>
          </a:bodyPr>
          <a:lstStyle/>
          <a:p>
            <a:pPr marL="146050" indent="0">
              <a:buNone/>
            </a:pPr>
            <a:r>
              <a:rPr lang="ja-JP" altLang="en-US" sz="2800"/>
              <a:t>路</a:t>
            </a:r>
            <a:r>
              <a:rPr lang="en-US" altLang="zh-CN" sz="2800" dirty="0"/>
              <a:t>3:</a:t>
            </a:r>
            <a:r>
              <a:rPr lang="en-US" altLang="ja-JP" sz="2800" dirty="0"/>
              <a:t>10 </a:t>
            </a:r>
            <a:r>
              <a:rPr lang="ja-JP" altLang="en-US" sz="2800"/>
              <a:t>众 人 问 他 说 ： 这 样 ， 我 们 当 作 甚 麽 呢 ？</a:t>
            </a:r>
          </a:p>
          <a:p>
            <a:pPr marL="146050" indent="0">
              <a:buNone/>
            </a:pPr>
            <a:r>
              <a:rPr lang="en-US" altLang="ja-JP" sz="2800" dirty="0"/>
              <a:t>11 </a:t>
            </a:r>
            <a:r>
              <a:rPr lang="ja-JP" altLang="en-US" sz="2800"/>
              <a:t>约 翰 回 答 说 ： 有 两 件 衣 裳 的 ， 就 分 给 那 没 有 的 ； 有 食 物 的 ， 也 当 这 样 行 。</a:t>
            </a:r>
          </a:p>
          <a:p>
            <a:pPr marL="146050" indent="0">
              <a:buNone/>
            </a:pPr>
            <a:r>
              <a:rPr lang="en-US" altLang="ja-JP" sz="2800" dirty="0"/>
              <a:t>12 </a:t>
            </a:r>
            <a:r>
              <a:rPr lang="ja-JP" altLang="en-US" sz="2800"/>
              <a:t>又 有 税 吏 来 要 受 洗 ， 问 他 说 ： 夫 子 ， 我 们 当 作 甚 麽 呢 ？</a:t>
            </a:r>
          </a:p>
          <a:p>
            <a:pPr marL="146050" indent="0">
              <a:buNone/>
            </a:pPr>
            <a:r>
              <a:rPr lang="en-US" altLang="ja-JP" sz="2800" dirty="0"/>
              <a:t>13 </a:t>
            </a:r>
            <a:r>
              <a:rPr lang="ja-JP" altLang="en-US" sz="2800"/>
              <a:t>约 翰 说 ： 除 了 例 定 的 数 目 ， 不 要 多 取 。</a:t>
            </a:r>
          </a:p>
          <a:p>
            <a:pPr marL="146050" indent="0">
              <a:buNone/>
            </a:pPr>
            <a:r>
              <a:rPr lang="en-US" altLang="ja-JP" sz="2800" dirty="0"/>
              <a:t>14 </a:t>
            </a:r>
            <a:r>
              <a:rPr lang="ja-JP" altLang="en-US" sz="2800"/>
              <a:t>又 有 兵 丁 问 他 说 ： 我 们 当 作 甚 麽 呢 ？ 约 翰 说 ： 不 要 以 强 暴 待 人 ， 也 不 要 讹 诈 人 ， 自 己 有 钱 粮 就 当 知 足 。</a:t>
            </a:r>
            <a:endParaRPr lang="ja-JP" alt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1676484404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5659</TotalTime>
  <Words>3881</Words>
  <Application>Microsoft Macintosh PowerPoint</Application>
  <PresentationFormat>On-screen Show (16:9)</PresentationFormat>
  <Paragraphs>175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system-ui</vt:lpstr>
      <vt:lpstr>黑体</vt:lpstr>
      <vt:lpstr>黑体</vt:lpstr>
      <vt:lpstr>Calibri</vt:lpstr>
      <vt:lpstr>Nunito</vt:lpstr>
      <vt:lpstr>Shift</vt:lpstr>
      <vt:lpstr>主的话与祂的福音</vt:lpstr>
      <vt:lpstr>十一悔改</vt:lpstr>
      <vt:lpstr>主的福音是悔改的福音</vt:lpstr>
      <vt:lpstr>主的福音是悔改的福音</vt:lpstr>
      <vt:lpstr>悔改不仅是人一方面的工作，更是神大能的恩赐</vt:lpstr>
      <vt:lpstr>什么是悔改？</vt:lpstr>
      <vt:lpstr>悔改是什么</vt:lpstr>
      <vt:lpstr>悔改要结果子</vt:lpstr>
      <vt:lpstr>什么是悔改的果子？</vt:lpstr>
      <vt:lpstr>马太福音21:28-31</vt:lpstr>
      <vt:lpstr>十二 真信心</vt:lpstr>
      <vt:lpstr>信心是神的恩赐</vt:lpstr>
      <vt:lpstr>信心产生意志和能力</vt:lpstr>
      <vt:lpstr>信心产生忍耐，是持续的</vt:lpstr>
      <vt:lpstr>信心产生顺服</vt:lpstr>
      <vt:lpstr>信心产生谦卑</vt:lpstr>
      <vt:lpstr>信心产生谦卑</vt:lpstr>
      <vt:lpstr>十三 称义</vt:lpstr>
      <vt:lpstr>神的圣洁标准与怜悯</vt:lpstr>
      <vt:lpstr>哪个是义人？</vt:lpstr>
      <vt:lpstr>没有义人，只有算为义的人</vt:lpstr>
      <vt:lpstr>赦罪与称义：何等恩典</vt:lpstr>
      <vt:lpstr>赦罪与称义</vt:lpstr>
      <vt:lpstr>称义与成圣</vt:lpstr>
      <vt:lpstr>称义是成圣的开始</vt:lpstr>
      <vt:lpstr>称义是成圣的开始，成圣是个人努力，也蒙神的保守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主的话与祂的福音</dc:title>
  <cp:lastModifiedBy>Xin Zhao</cp:lastModifiedBy>
  <cp:revision>17</cp:revision>
  <dcterms:modified xsi:type="dcterms:W3CDTF">2024-04-28T13:24:53Z</dcterms:modified>
</cp:coreProperties>
</file>