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5143500" cx="9144000"/>
  <p:notesSz cx="6858000" cy="9144000"/>
  <p:embeddedFontLst>
    <p:embeddedFont>
      <p:font typeface="Nunito"/>
      <p:regular r:id="rId44"/>
      <p:bold r:id="rId45"/>
      <p:italic r:id="rId46"/>
      <p:boldItalic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48" roundtripDataSignature="AMtx7mjJI7b1qjS8PIX/27oPHo4UHdbX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font" Target="fonts/Nunito-regular.fntdata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font" Target="fonts/Nunito-italic.fntdata"/><Relationship Id="rId23" Type="http://schemas.openxmlformats.org/officeDocument/2006/relationships/slide" Target="slides/slide18.xml"/><Relationship Id="rId45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8" Type="http://customschemas.google.com/relationships/presentationmetadata" Target="metadata"/><Relationship Id="rId25" Type="http://schemas.openxmlformats.org/officeDocument/2006/relationships/slide" Target="slides/slide20.xml"/><Relationship Id="rId47" Type="http://schemas.openxmlformats.org/officeDocument/2006/relationships/font" Target="fonts/Nunito-boldItalic.fntdata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耶稣是”我是“的神</a:t>
            </a:r>
            <a:endParaRPr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读经</a:t>
            </a:r>
            <a:endParaRPr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ja-JP"/>
              <a:t>比喻基督的身体，教会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Google Shape;21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以赛亚书也讲末世，神要通过主耶稣重新建立以色列</a:t>
            </a:r>
            <a:endParaRPr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2" name="Google Shape;22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神的修理，结果子更多，</a:t>
            </a:r>
            <a:endParaRPr b="0"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神的话，我们祈求就成就</a:t>
            </a:r>
            <a:endParaRPr b="0"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为神的荣耀，这是我们的心</a:t>
            </a:r>
            <a:endParaRPr b="0"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基督徒必须结果子，活出来所信的</a:t>
            </a:r>
            <a:endParaRPr b="0"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不然与不信是一样的</a:t>
            </a:r>
            <a:endParaRPr b="0"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0" name="Google Shape;24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46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 sz="1100">
                <a:highlight>
                  <a:srgbClr val="FFFF00"/>
                </a:highlight>
              </a:rPr>
              <a:t>怎样管教：神话语的提醒，我们境遇让我们想到神的教导</a:t>
            </a:r>
            <a:endParaRPr sz="1100">
              <a:highlight>
                <a:srgbClr val="FFFF00"/>
              </a:highlight>
            </a:endParaRPr>
          </a:p>
          <a:p>
            <a:pPr indent="0" lvl="0" marL="146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 sz="1100">
                <a:highlight>
                  <a:srgbClr val="FFFF00"/>
                </a:highlight>
              </a:rPr>
              <a:t>管教不好受，但是为我们的益处，是神的爱</a:t>
            </a:r>
            <a:endParaRPr sz="1100">
              <a:highlight>
                <a:srgbClr val="FFFF00"/>
              </a:highlight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6" name="Google Shape;24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不结果子就是不常在主里</a:t>
            </a:r>
            <a:endParaRPr b="0"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b="0" lang="ja-JP"/>
              <a:t>怎样是常在基督里？读主的活，祷告，与圣徒沟通，活出圣洁的生命</a:t>
            </a:r>
            <a:endParaRPr b="0"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t/>
            </a:r>
            <a:endParaRPr b="0"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8" name="Google Shape;258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/>
              <a:t>这一页读经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0" name="Google Shape;270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旧约一样的信息</a:t>
            </a:r>
            <a:endParaRPr b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6" name="Google Shape;27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4" name="Google Shape;28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0" name="Google Shape;290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ja-JP" sz="1100"/>
              <a:t>有些人为罪忧伤，但是没有转向，出于人的骄傲</a:t>
            </a:r>
            <a:endParaRPr sz="1100"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ja-JP" sz="1100"/>
              <a:t>林后7:10 因 为 依 着 神 的 意 思 忧 愁 ， 就 生 出 没 有 後 悔 的 懊 悔 来 。 以 致 得 救 ； 但 世 俗 的 忧 愁 是 叫 人 死 。</a:t>
            </a:r>
            <a:endParaRPr sz="1100"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6" name="Google Shape;296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2" name="Google Shape;302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日常行为的改变</a:t>
            </a:r>
            <a:endParaRPr b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8" name="Google Shape;308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问为什么是大儿子？</a:t>
            </a:r>
            <a:r>
              <a:rPr lang="ja-JP" sz="1100"/>
              <a:t>自 己 懊 悔 ， 就 去 了 </a:t>
            </a:r>
            <a:endParaRPr sz="1100"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 sz="1100"/>
              <a:t>小儿子是什么的：法利赛人</a:t>
            </a:r>
            <a:endParaRPr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4" name="Google Shape;314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/>
              <a:t>这一页读经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0" name="Google Shape;320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6" name="Google Shape;326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2" name="Google Shape;332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不是一时，遇到试探，阻力，有忍耐</a:t>
            </a:r>
            <a:endParaRPr b="0"/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ja-JP" sz="1100"/>
              <a:t>与基督受苦的忍耐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8" name="Google Shape;338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4" name="Google Shape;344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真信徒特征从虚心开始，到显出行为</a:t>
            </a:r>
            <a:endParaRPr b="0"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三明治结构：饥渴慕义以上内心谦卑，以下外显为义受逼迫</a:t>
            </a:r>
            <a:endParaRPr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0" name="Google Shape;350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平安，有信心的谦卑</a:t>
            </a:r>
            <a:endParaRPr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 b="0" i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t/>
            </a:r>
            <a:endParaRPr b="0" i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t/>
            </a:r>
            <a:endParaRPr b="0" i="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ja-JP"/>
              <a:t>我们要杜绝法利赛人的心</a:t>
            </a:r>
            <a:endParaRPr b="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4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40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40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Google Shape;14;p40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40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40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40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40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40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4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40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oogle Shape;22;p40"/>
          <p:cNvGrpSpPr/>
          <p:nvPr/>
        </p:nvGrpSpPr>
        <p:grpSpPr>
          <a:xfrm>
            <a:off x="7057468" y="5088"/>
            <a:ext cx="1851281" cy="752108"/>
            <a:chOff x="6917201" y="0"/>
            <a:chExt cx="2227776" cy="863400"/>
          </a:xfrm>
        </p:grpSpPr>
        <p:sp>
          <p:nvSpPr>
            <p:cNvPr id="23" name="Google Shape;23;p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40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40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26;p40"/>
          <p:cNvGrpSpPr/>
          <p:nvPr/>
        </p:nvGrpSpPr>
        <p:grpSpPr>
          <a:xfrm>
            <a:off x="6553032" y="4217852"/>
            <a:ext cx="2389067" cy="925737"/>
            <a:chOff x="6917201" y="0"/>
            <a:chExt cx="2227776" cy="863400"/>
          </a:xfrm>
        </p:grpSpPr>
        <p:sp>
          <p:nvSpPr>
            <p:cNvPr id="27" name="Google Shape;27;p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40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40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40"/>
          <p:cNvGrpSpPr/>
          <p:nvPr/>
        </p:nvGrpSpPr>
        <p:grpSpPr>
          <a:xfrm>
            <a:off x="199149" y="4055652"/>
            <a:ext cx="2795413" cy="1083308"/>
            <a:chOff x="6917201" y="0"/>
            <a:chExt cx="2227776" cy="863400"/>
          </a:xfrm>
        </p:grpSpPr>
        <p:sp>
          <p:nvSpPr>
            <p:cNvPr id="31" name="Google Shape;31;p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0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0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40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40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4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9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49"/>
          <p:cNvGrpSpPr/>
          <p:nvPr/>
        </p:nvGrpSpPr>
        <p:grpSpPr>
          <a:xfrm>
            <a:off x="5959222" y="4119576"/>
            <a:ext cx="2520951" cy="1024165"/>
            <a:chOff x="6917201" y="0"/>
            <a:chExt cx="2227776" cy="863400"/>
          </a:xfrm>
        </p:grpSpPr>
        <p:sp>
          <p:nvSpPr>
            <p:cNvPr id="112" name="Google Shape;112;p4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4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4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49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116" name="Google Shape;116;p4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4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4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49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49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4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4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4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2" name="Google Shape;42;p4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4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2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42"/>
          <p:cNvGrpSpPr/>
          <p:nvPr/>
        </p:nvGrpSpPr>
        <p:grpSpPr>
          <a:xfrm>
            <a:off x="5594191" y="3961115"/>
            <a:ext cx="2910144" cy="1182340"/>
            <a:chOff x="6917201" y="0"/>
            <a:chExt cx="2227776" cy="863400"/>
          </a:xfrm>
        </p:grpSpPr>
        <p:sp>
          <p:nvSpPr>
            <p:cNvPr id="47" name="Google Shape;47;p4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4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p42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51" name="Google Shape;51;p4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4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42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4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4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4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4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43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43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4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4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4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4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4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4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4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45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4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4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6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46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46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46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46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46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p4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46"/>
          <p:cNvGrpSpPr/>
          <p:nvPr/>
        </p:nvGrpSpPr>
        <p:grpSpPr>
          <a:xfrm>
            <a:off x="34934" y="4522125"/>
            <a:ext cx="1593305" cy="617072"/>
            <a:chOff x="6917201" y="0"/>
            <a:chExt cx="2227776" cy="863400"/>
          </a:xfrm>
        </p:grpSpPr>
        <p:sp>
          <p:nvSpPr>
            <p:cNvPr id="86" name="Google Shape;86;p4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4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89;p46"/>
          <p:cNvGrpSpPr/>
          <p:nvPr/>
        </p:nvGrpSpPr>
        <p:grpSpPr>
          <a:xfrm>
            <a:off x="5886353" y="1243"/>
            <a:ext cx="3257454" cy="1261514"/>
            <a:chOff x="6917201" y="0"/>
            <a:chExt cx="2227776" cy="863400"/>
          </a:xfrm>
        </p:grpSpPr>
        <p:sp>
          <p:nvSpPr>
            <p:cNvPr id="90" name="Google Shape;90;p4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4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46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4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7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47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47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4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8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8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39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type="ctrTitle"/>
          </p:nvPr>
        </p:nvSpPr>
        <p:spPr>
          <a:xfrm>
            <a:off x="1891353" y="14065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ja-JP"/>
              <a:t>主的话与祂的福音</a:t>
            </a:r>
            <a:endParaRPr/>
          </a:p>
        </p:txBody>
      </p:sp>
      <p:sp>
        <p:nvSpPr>
          <p:cNvPr id="129" name="Google Shape;129;p1"/>
          <p:cNvSpPr txBox="1"/>
          <p:nvPr>
            <p:ph idx="1" type="subTitle"/>
          </p:nvPr>
        </p:nvSpPr>
        <p:spPr>
          <a:xfrm>
            <a:off x="1047450" y="2854625"/>
            <a:ext cx="7049100" cy="11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ja-JP" sz="2200"/>
              <a:t>用神的话来重新审视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ja-JP" sz="2200"/>
              <a:t>我们重生得救的信心与生命</a:t>
            </a:r>
            <a:endParaRPr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"/>
          <p:cNvSpPr txBox="1"/>
          <p:nvPr>
            <p:ph type="ctrTitle"/>
          </p:nvPr>
        </p:nvSpPr>
        <p:spPr>
          <a:xfrm>
            <a:off x="554688" y="1598744"/>
            <a:ext cx="3709493" cy="97300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/>
              <a:t>十、葡萄树与枝子</a:t>
            </a:r>
            <a:endParaRPr/>
          </a:p>
        </p:txBody>
      </p:sp>
      <p:sp>
        <p:nvSpPr>
          <p:cNvPr id="183" name="Google Shape;183;p10"/>
          <p:cNvSpPr txBox="1"/>
          <p:nvPr>
            <p:ph idx="1" type="subTitle"/>
          </p:nvPr>
        </p:nvSpPr>
        <p:spPr>
          <a:xfrm>
            <a:off x="984059" y="2571750"/>
            <a:ext cx="279281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ja-JP"/>
              <a:t>太13:44-46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"/>
          <p:cNvSpPr txBox="1"/>
          <p:nvPr>
            <p:ph type="title"/>
          </p:nvPr>
        </p:nvSpPr>
        <p:spPr>
          <a:xfrm>
            <a:off x="514349" y="236001"/>
            <a:ext cx="8328199" cy="8492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主耶稣 是 “我 是” （自有永有） 的神 </a:t>
            </a:r>
            <a:endParaRPr/>
          </a:p>
        </p:txBody>
      </p:sp>
      <p:sp>
        <p:nvSpPr>
          <p:cNvPr id="189" name="Google Shape;189;p11"/>
          <p:cNvSpPr txBox="1"/>
          <p:nvPr>
            <p:ph idx="1" type="body"/>
          </p:nvPr>
        </p:nvSpPr>
        <p:spPr>
          <a:xfrm>
            <a:off x="264459" y="1013011"/>
            <a:ext cx="8615082" cy="40072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约8:24 所 以 我 对 你 们 说 ， 你 们 要 死 在 罪 中 。 你 们 若 不 信 我 是 基 督 ， 必 要 死 在 罪 中 。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约8:58 耶稣说：“我实实在在告诉你们，亚伯拉罕出生以前，我已经存在了 （我是）。” 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约10:30 我 与 父 原 为 一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主耶稣与天父是同等的</a:t>
            </a:r>
            <a:endParaRPr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2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主耶稣 是 “我 是” （自有永有） 的神 </a:t>
            </a:r>
            <a:endParaRPr/>
          </a:p>
        </p:txBody>
      </p:sp>
      <p:sp>
        <p:nvSpPr>
          <p:cNvPr id="195" name="Google Shape;195;p12"/>
          <p:cNvSpPr txBox="1"/>
          <p:nvPr>
            <p:ph idx="1" type="body"/>
          </p:nvPr>
        </p:nvSpPr>
        <p:spPr>
          <a:xfrm>
            <a:off x="264459" y="900276"/>
            <a:ext cx="8615082" cy="40072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Char char="●"/>
            </a:pPr>
            <a:r>
              <a:rPr lang="ja-JP" sz="2800"/>
              <a:t>约6:51 我 是 从 天 上 降 下 来 </a:t>
            </a:r>
            <a:r>
              <a:rPr lang="ja-JP" sz="2800">
                <a:highlight>
                  <a:srgbClr val="FFFF00"/>
                </a:highlight>
              </a:rPr>
              <a:t>生 命 的 粮 </a:t>
            </a:r>
            <a:r>
              <a:rPr lang="ja-JP" sz="2800"/>
              <a:t>； 人 若 吃 这 粮 ， 就 必 永 远 活 着 。 我 所 要 赐 的 粮 就 是 我 的 肉 ， 为 世 人 之 生 命 所 赐 的 。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Char char="●"/>
            </a:pPr>
            <a:r>
              <a:rPr lang="ja-JP" sz="2800"/>
              <a:t>约8:12 耶 稣 又 对 众 人 说 ： 我 是 </a:t>
            </a:r>
            <a:r>
              <a:rPr lang="ja-JP" sz="2800">
                <a:highlight>
                  <a:srgbClr val="FFFF00"/>
                </a:highlight>
              </a:rPr>
              <a:t>世 界 的 光 </a:t>
            </a:r>
            <a:r>
              <a:rPr lang="ja-JP" sz="2800"/>
              <a:t>。 跟 从 我 的 ， 就 不 在 黑 暗 里 走 ， 必 要 得 着 生 命 的 光 。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Char char="●"/>
            </a:pPr>
            <a:r>
              <a:rPr lang="ja-JP" sz="2800"/>
              <a:t>约10:7 耶 稣 又 对 他 们 说 ： 我 实 实 在 在 的 告 诉 你 们 ， 我 就 是 </a:t>
            </a:r>
            <a:r>
              <a:rPr lang="ja-JP" sz="2800">
                <a:highlight>
                  <a:srgbClr val="FFFF00"/>
                </a:highlight>
              </a:rPr>
              <a:t>羊 的 门 </a:t>
            </a:r>
            <a:r>
              <a:rPr lang="ja-JP" sz="2800"/>
              <a:t>。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Char char="●"/>
            </a:pPr>
            <a:r>
              <a:rPr lang="ja-JP" sz="2800"/>
              <a:t>约10:11 我 是 </a:t>
            </a:r>
            <a:r>
              <a:rPr lang="ja-JP" sz="2800">
                <a:highlight>
                  <a:srgbClr val="FFFF00"/>
                </a:highlight>
              </a:rPr>
              <a:t>好 牧 人 </a:t>
            </a:r>
            <a:r>
              <a:rPr lang="ja-JP" sz="2800"/>
              <a:t>； 好 牧 人 为 羊 舍 命 。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Char char="●"/>
            </a:pPr>
            <a:r>
              <a:rPr lang="ja-JP" sz="2800"/>
              <a:t>约10:25 耶稣说：“我就是</a:t>
            </a:r>
            <a:r>
              <a:rPr lang="ja-JP" sz="2800">
                <a:highlight>
                  <a:srgbClr val="FFFF00"/>
                </a:highlight>
              </a:rPr>
              <a:t>复活和生命</a:t>
            </a:r>
            <a:r>
              <a:rPr lang="ja-JP" sz="2800"/>
              <a:t>；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Char char="●"/>
            </a:pPr>
            <a:r>
              <a:rPr lang="ja-JP" sz="2800"/>
              <a:t>约14:6 耶 稣 说 我 就 是 </a:t>
            </a:r>
            <a:r>
              <a:rPr lang="ja-JP" sz="2800">
                <a:highlight>
                  <a:srgbClr val="FFFF00"/>
                </a:highlight>
              </a:rPr>
              <a:t>道 路 、 真 理 、 生 命 </a:t>
            </a:r>
            <a:r>
              <a:rPr lang="ja-JP" sz="2800"/>
              <a:t>； 若 不 藉 着 我 ， 没 有 人 能 到 父 那 里 去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约翰福音15：1-9</a:t>
            </a:r>
            <a:endParaRPr/>
          </a:p>
        </p:txBody>
      </p:sp>
      <p:sp>
        <p:nvSpPr>
          <p:cNvPr id="201" name="Google Shape;201;p13"/>
          <p:cNvSpPr txBox="1"/>
          <p:nvPr>
            <p:ph idx="1" type="body"/>
          </p:nvPr>
        </p:nvSpPr>
        <p:spPr>
          <a:xfrm>
            <a:off x="264459" y="778598"/>
            <a:ext cx="8615082" cy="42416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270"/>
              <a:buNone/>
            </a:pPr>
            <a:r>
              <a:rPr lang="ja-JP" sz="2000"/>
              <a:t>1 我 是 </a:t>
            </a:r>
            <a:r>
              <a:rPr lang="ja-JP" sz="2000">
                <a:highlight>
                  <a:srgbClr val="FFFF00"/>
                </a:highlight>
              </a:rPr>
              <a:t>真 葡 萄 树 </a:t>
            </a:r>
            <a:r>
              <a:rPr lang="ja-JP" sz="2000"/>
              <a:t>， 我 父 是 栽 培 的 人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270"/>
              <a:buNone/>
            </a:pPr>
            <a:r>
              <a:rPr lang="ja-JP" sz="2000"/>
              <a:t>2 凡 属 我 不 结 果 子 的 枝 子 ， 他 就 剪 去 ； 凡 结 果 子 的 ， 他 就 修 理 乾 净 ， 使 枝 子 结 果 子 更 多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270"/>
              <a:buNone/>
            </a:pPr>
            <a:r>
              <a:rPr lang="ja-JP" sz="2000"/>
              <a:t>3 现 在 你 们 因 我 讲 给 你 们 的 道 ， 已 经 乾 净 了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270"/>
              <a:buNone/>
            </a:pPr>
            <a:r>
              <a:rPr lang="ja-JP" sz="2000"/>
              <a:t>4 你 们 要 常 在 我 里 面 ， 我 也 常 在 你 们 里 面 。 枝 子 若 不 常 在 葡 萄 树 上 ， 自 己 就 不 能 结 果 子 ； 你 们 若 不 常 在 我 里 面 ， 也 是 这 样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270"/>
              <a:buNone/>
            </a:pPr>
            <a:r>
              <a:rPr lang="ja-JP" sz="2000"/>
              <a:t>5 我 是 葡 萄 树 ， 你 们 是 枝 子 。 常 在 我 里 面 的 ， 我 也 常 在 他 里 面 ， 这 人 就 多 结 果 子 ； 因 为 离 了 我 ， 你 们 就 不 能 做 甚 麽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270"/>
              <a:buNone/>
            </a:pPr>
            <a:r>
              <a:rPr lang="ja-JP" sz="2000"/>
              <a:t>6 人 若 不 常 在 我 里 面 ， 就 像 枝 子 丢 在 外 面 枯 乾 ， 人 拾 起 来 ， 扔 在 火 里 烧 了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270"/>
              <a:buNone/>
            </a:pPr>
            <a:r>
              <a:rPr lang="ja-JP" sz="2000"/>
              <a:t>7 你 们 若 常 在 我 里 面 ， 我 的 话 也 常 在 你 们 里 面 ， 凡 你 们 所 愿 意 的 ， 祈 求 ， 就 给 你 们 成 就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0270"/>
              <a:buNone/>
            </a:pPr>
            <a:r>
              <a:rPr lang="ja-JP" sz="2000"/>
              <a:t>8 你 们 多 结 果 子 ， 我 父 就 因 此 得 荣 耀 ， 你 们 也 就 是 我 的 门 徒 了 。</a:t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"/>
          <p:cNvSpPr txBox="1"/>
          <p:nvPr>
            <p:ph type="title"/>
          </p:nvPr>
        </p:nvSpPr>
        <p:spPr>
          <a:xfrm>
            <a:off x="514349" y="236001"/>
            <a:ext cx="8328199" cy="8492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比喻：主石葡萄树，我们（基督徒）是枝子</a:t>
            </a:r>
            <a:endParaRPr/>
          </a:p>
        </p:txBody>
      </p:sp>
      <p:sp>
        <p:nvSpPr>
          <p:cNvPr id="207" name="Google Shape;207;p14"/>
          <p:cNvSpPr txBox="1"/>
          <p:nvPr>
            <p:ph idx="1" type="body"/>
          </p:nvPr>
        </p:nvSpPr>
        <p:spPr>
          <a:xfrm>
            <a:off x="264459" y="1013011"/>
            <a:ext cx="8615082" cy="40072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真 葡 萄 树：主耶稣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栽 培 的 人：天父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不 结 果 子 的 枝 子：假门徒，例如价略犹大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结 果 子 的：真门徒，例如十一个门徒    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5"/>
          <p:cNvSpPr txBox="1"/>
          <p:nvPr>
            <p:ph type="title"/>
          </p:nvPr>
        </p:nvSpPr>
        <p:spPr>
          <a:xfrm>
            <a:off x="264459" y="132762"/>
            <a:ext cx="8328199" cy="8492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以赛亚书5章</a:t>
            </a:r>
            <a:endParaRPr/>
          </a:p>
        </p:txBody>
      </p:sp>
      <p:sp>
        <p:nvSpPr>
          <p:cNvPr id="213" name="Google Shape;213;p15"/>
          <p:cNvSpPr txBox="1"/>
          <p:nvPr>
            <p:ph idx="1" type="body"/>
          </p:nvPr>
        </p:nvSpPr>
        <p:spPr>
          <a:xfrm>
            <a:off x="121017" y="505753"/>
            <a:ext cx="8902910" cy="4703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5：1 我 要 为 我 所 亲 爱 的 唱 歌 ， 是 我 所 爱 者 的 歌 ， 论 他 葡 萄 园 的 事 ： 我 所 亲 爱 的 有 葡 萄 园 在 肥 美 的 山 冈 上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2 他 刨 挖 园 子 ， 捡 去 石 头 ， 栽 种 上 等 的 葡 萄 树 ， 在 园 中 盖 了 一 座 楼 ， 又 凿 出 压 酒 池 ； </a:t>
            </a:r>
            <a:r>
              <a:rPr lang="ja-JP" sz="2400">
                <a:highlight>
                  <a:srgbClr val="FFFF00"/>
                </a:highlight>
              </a:rPr>
              <a:t>指 望 结 好 葡 萄 ， 反 倒 结 了 野 葡 萄 。</a:t>
            </a:r>
            <a:endParaRPr sz="24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3 耶 路 撒 冷 的 居 民 和 犹 大 人 哪 ， 请 你 们 现 今 在 我 与 我 的 葡 萄 园 中 ， 断 定 是 非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4 我 为 我 葡 萄 园 所 做 之 外 ， 还 有 甚 麽 可 做 的 呢 ？ 我 指 望 结 好 葡 萄 ， 怎 麽 倒 结 了 野 葡 萄 呢 ？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"/>
          <p:cNvSpPr txBox="1"/>
          <p:nvPr>
            <p:ph type="title"/>
          </p:nvPr>
        </p:nvSpPr>
        <p:spPr>
          <a:xfrm>
            <a:off x="264459" y="132762"/>
            <a:ext cx="8328199" cy="8492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以赛亚书5章</a:t>
            </a:r>
            <a:endParaRPr/>
          </a:p>
        </p:txBody>
      </p:sp>
      <p:sp>
        <p:nvSpPr>
          <p:cNvPr id="219" name="Google Shape;219;p16"/>
          <p:cNvSpPr txBox="1"/>
          <p:nvPr>
            <p:ph idx="1" type="body"/>
          </p:nvPr>
        </p:nvSpPr>
        <p:spPr>
          <a:xfrm>
            <a:off x="121017" y="856734"/>
            <a:ext cx="8615082" cy="40072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5 现 在 我 告 诉 你 们 ， 我 要 向 我 葡 萄 园 怎 样 行 </a:t>
            </a:r>
            <a:r>
              <a:rPr lang="ja-JP" sz="2400">
                <a:highlight>
                  <a:srgbClr val="FFFF00"/>
                </a:highlight>
              </a:rPr>
              <a:t>： 我 必 撤 去 篱 笆 ， 使 他 被 吞 灭 ， 拆 毁 墙 垣 ， 使 他 被 践 踏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>
                <a:highlight>
                  <a:srgbClr val="FFFF00"/>
                </a:highlight>
              </a:rPr>
              <a:t>6 我 必 使 他 荒 废 ， 不 再 修 理 ， 不 再 锄 刨 ， 荆 棘 蒺 藜 倒 要 生 长 。 我 也 必 命 云 不 降 雨 在 其 上 。</a:t>
            </a:r>
            <a:endParaRPr sz="24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7 万 军 之 </a:t>
            </a:r>
            <a:r>
              <a:rPr lang="ja-JP" sz="2400">
                <a:highlight>
                  <a:srgbClr val="FFFF00"/>
                </a:highlight>
              </a:rPr>
              <a:t>耶 和 华 的 葡 萄 园 就 是 以 色 列 家 </a:t>
            </a:r>
            <a:r>
              <a:rPr lang="ja-JP" sz="2400"/>
              <a:t>； 他 所 喜 爱 的 树 就 是 犹 大 人 </a:t>
            </a:r>
            <a:r>
              <a:rPr lang="ja-JP" sz="2400">
                <a:highlight>
                  <a:srgbClr val="FFFF00"/>
                </a:highlight>
              </a:rPr>
              <a:t>。 他 指 望 的 是 公 平 ， 谁 知 倒 有 暴 虐 （ 或 译 ： 倒 流 人 血 ） ； 指 望 的 是 公 义 ， 谁 知 倒 有 冤 声 。</a:t>
            </a:r>
            <a:endParaRPr sz="24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7"/>
          <p:cNvSpPr txBox="1"/>
          <p:nvPr>
            <p:ph type="title"/>
          </p:nvPr>
        </p:nvSpPr>
        <p:spPr>
          <a:xfrm>
            <a:off x="514349" y="236001"/>
            <a:ext cx="8328199" cy="8492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主 是 真 葡 萄 树，我们是枝子</a:t>
            </a:r>
            <a:endParaRPr/>
          </a:p>
        </p:txBody>
      </p:sp>
      <p:sp>
        <p:nvSpPr>
          <p:cNvPr id="225" name="Google Shape;225;p17"/>
          <p:cNvSpPr txBox="1"/>
          <p:nvPr>
            <p:ph idx="1" type="body"/>
          </p:nvPr>
        </p:nvSpPr>
        <p:spPr>
          <a:xfrm>
            <a:off x="264459" y="1013011"/>
            <a:ext cx="8615082" cy="40072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以色列失败，主耶稣是真葡萄树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是结好葡萄的葡萄树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供应生命，营养，力量，和支撑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5 我 是 葡 萄 树 ， 你 们 是 枝 子 。 </a:t>
            </a:r>
            <a:r>
              <a:rPr lang="ja-JP" sz="2800">
                <a:highlight>
                  <a:srgbClr val="FFFF00"/>
                </a:highlight>
              </a:rPr>
              <a:t>常 在 我 里 面 的 ， 我 也 常 在 他 里 面 ， 这 人 就 多 结 果 子 </a:t>
            </a:r>
            <a:r>
              <a:rPr lang="ja-JP" sz="2800"/>
              <a:t>； 因 为 离 了 我 ， 你 们 就 不 能 做 甚 麽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8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我 父 是 栽 培 的 人 </a:t>
            </a:r>
            <a:endParaRPr/>
          </a:p>
        </p:txBody>
      </p:sp>
      <p:sp>
        <p:nvSpPr>
          <p:cNvPr id="231" name="Google Shape;231;p18"/>
          <p:cNvSpPr txBox="1"/>
          <p:nvPr>
            <p:ph idx="1" type="body"/>
          </p:nvPr>
        </p:nvSpPr>
        <p:spPr>
          <a:xfrm>
            <a:off x="264459" y="1190601"/>
            <a:ext cx="8615082" cy="38296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两种修剪：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2 凡 属 我 </a:t>
            </a:r>
            <a:r>
              <a:rPr lang="ja-JP" sz="2800">
                <a:highlight>
                  <a:srgbClr val="FFFF00"/>
                </a:highlight>
              </a:rPr>
              <a:t>不 结 果 子 的 枝 子 </a:t>
            </a:r>
            <a:r>
              <a:rPr lang="ja-JP" sz="2800"/>
              <a:t>， 他 就 剪 去 ； 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>
                <a:highlight>
                  <a:srgbClr val="FFFF00"/>
                </a:highlight>
              </a:rPr>
              <a:t>凡 结 果 子 的 </a:t>
            </a:r>
            <a:r>
              <a:rPr lang="ja-JP" sz="2800"/>
              <a:t>， 他 就 修 理 乾 净 ， 使 枝 子 结 果 子 更 多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9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结 果 子 的 枝子：结果是基督徒的本性</a:t>
            </a:r>
            <a:endParaRPr/>
          </a:p>
        </p:txBody>
      </p:sp>
      <p:sp>
        <p:nvSpPr>
          <p:cNvPr id="237" name="Google Shape;237;p19"/>
          <p:cNvSpPr txBox="1"/>
          <p:nvPr>
            <p:ph idx="1" type="body"/>
          </p:nvPr>
        </p:nvSpPr>
        <p:spPr>
          <a:xfrm>
            <a:off x="264459" y="1077866"/>
            <a:ext cx="8615082" cy="38296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2b 凡 </a:t>
            </a:r>
            <a:r>
              <a:rPr lang="ja-JP" sz="2800">
                <a:highlight>
                  <a:srgbClr val="FFFF00"/>
                </a:highlight>
              </a:rPr>
              <a:t>结 果 子 的 </a:t>
            </a:r>
            <a:r>
              <a:rPr lang="ja-JP" sz="2800"/>
              <a:t>， 他 就 </a:t>
            </a:r>
            <a:r>
              <a:rPr lang="ja-JP" sz="2800">
                <a:highlight>
                  <a:srgbClr val="FFFF00"/>
                </a:highlight>
              </a:rPr>
              <a:t>修 理 乾 净 </a:t>
            </a:r>
            <a:r>
              <a:rPr lang="ja-JP" sz="2800"/>
              <a:t>， 使 </a:t>
            </a:r>
            <a:r>
              <a:rPr lang="ja-JP" sz="2800">
                <a:highlight>
                  <a:srgbClr val="FFFF00"/>
                </a:highlight>
              </a:rPr>
              <a:t>枝 子 结 果 子 更 多 </a:t>
            </a:r>
            <a:r>
              <a:rPr lang="ja-JP" sz="2800"/>
              <a:t>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7 你 们 若 常 在 我 里 面 ， </a:t>
            </a:r>
            <a:r>
              <a:rPr lang="ja-JP" sz="2800">
                <a:highlight>
                  <a:srgbClr val="FFFF00"/>
                </a:highlight>
              </a:rPr>
              <a:t>我 的 话 也 常 在 你 们 里 面 </a:t>
            </a:r>
            <a:r>
              <a:rPr lang="ja-JP" sz="2800"/>
              <a:t>， 凡 你 们 所 愿 意 的 ， 祈 求 ， </a:t>
            </a:r>
            <a:r>
              <a:rPr lang="ja-JP" sz="2800">
                <a:highlight>
                  <a:srgbClr val="FFFF00"/>
                </a:highlight>
              </a:rPr>
              <a:t>就 给 你 们 成 就 </a:t>
            </a:r>
            <a:r>
              <a:rPr lang="ja-JP" sz="2800"/>
              <a:t>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8 你 们 多 结 果 子 ， </a:t>
            </a:r>
            <a:r>
              <a:rPr lang="ja-JP" sz="2800">
                <a:highlight>
                  <a:srgbClr val="FFFF00"/>
                </a:highlight>
              </a:rPr>
              <a:t>我 父 就 因 此 得 荣 耀 </a:t>
            </a:r>
            <a:r>
              <a:rPr lang="ja-JP" sz="2800"/>
              <a:t>， 你 们 也 就 是 我 的 门 徒 了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t/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Char char="●"/>
            </a:pPr>
            <a:r>
              <a:rPr lang="ja-JP" sz="2800"/>
              <a:t>弗2:10我 们 原 是 他 的 工 作 ， 在 基 督 耶 稣 里 造 成 的 ， 为 要 叫 我 们 行 善 ， 就 是 神 所 预 备 叫 我 们 行 的 。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Char char="●"/>
            </a:pPr>
            <a:r>
              <a:rPr lang="ja-JP" sz="2800"/>
              <a:t>雅2:17这 样 ， 信 心 若 没 有 行 为 就 是 死 的 。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Char char="●"/>
            </a:pPr>
            <a:r>
              <a:rPr lang="ja-JP" sz="2800"/>
              <a:t>太7:16 凭 着 他 们 的 果 子 ， 就 可 以 认 出 他 们 来 。 荆 棘 上 岂 能 摘 葡 萄 呢 ？ 蒺 藜 里 岂 能 摘 无 花 果 呢 ？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"/>
          <p:cNvSpPr txBox="1"/>
          <p:nvPr>
            <p:ph type="ctrTitle"/>
          </p:nvPr>
        </p:nvSpPr>
        <p:spPr>
          <a:xfrm>
            <a:off x="554689" y="1598744"/>
            <a:ext cx="3222180" cy="97300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/>
              <a:t>九、迷失和寻回</a:t>
            </a:r>
            <a:endParaRPr/>
          </a:p>
        </p:txBody>
      </p:sp>
      <p:sp>
        <p:nvSpPr>
          <p:cNvPr id="135" name="Google Shape;135;p2"/>
          <p:cNvSpPr txBox="1"/>
          <p:nvPr>
            <p:ph idx="1" type="subTitle"/>
          </p:nvPr>
        </p:nvSpPr>
        <p:spPr>
          <a:xfrm>
            <a:off x="984059" y="2571750"/>
            <a:ext cx="279281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ja-JP"/>
              <a:t>路15:11-30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"/>
          <p:cNvSpPr txBox="1"/>
          <p:nvPr>
            <p:ph type="title"/>
          </p:nvPr>
        </p:nvSpPr>
        <p:spPr>
          <a:xfrm>
            <a:off x="264459" y="123266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结 果 子 的 枝子：神对基督徒的管教</a:t>
            </a:r>
            <a:endParaRPr/>
          </a:p>
        </p:txBody>
      </p:sp>
      <p:sp>
        <p:nvSpPr>
          <p:cNvPr id="243" name="Google Shape;243;p20"/>
          <p:cNvSpPr txBox="1"/>
          <p:nvPr>
            <p:ph idx="1" type="body"/>
          </p:nvPr>
        </p:nvSpPr>
        <p:spPr>
          <a:xfrm>
            <a:off x="264459" y="708409"/>
            <a:ext cx="8615082" cy="45840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rPr lang="ja-JP" sz="2400"/>
              <a:t>来12：6 因 为 主 所 爱 的 ， 他 必 管 教 ， 又 鞭 打 凡 所 收 纳 的 儿 子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rPr lang="ja-JP" sz="2400"/>
              <a:t>7 你 们 所 忍 受 的 ， 是 神 管 教 你 们 ， 待 你 们 如 同 待 儿 子 。 焉 有 儿 子 不 被 父 亲 管 教 的 呢 ？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rPr lang="ja-JP" sz="2400"/>
              <a:t>10 生 身 的 父 都 是 暂 随 己 意 管 教 我 们 ； 惟 有 万 灵 的 父 管 教 我 们 ， 是 要 我 们 得 益 处 ， 使 我 们 在 他 的 圣 洁 上 有 分 。</a:t>
            </a:r>
            <a:endParaRPr sz="24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rPr lang="ja-JP" sz="2400"/>
              <a:t>11 </a:t>
            </a:r>
            <a:r>
              <a:rPr lang="ja-JP" sz="2400">
                <a:highlight>
                  <a:srgbClr val="FFFF00"/>
                </a:highlight>
              </a:rPr>
              <a:t>凡 管 教 的 事 ， 当 时 不 觉 得 快 乐 ， 反 觉 得 愁 苦 ； 後 来 却 为 那 经 练 过 的 人 结 出 平 安 的 果 子 ， 就 是 义 </a:t>
            </a:r>
            <a:r>
              <a:rPr lang="ja-JP" sz="2400"/>
              <a:t>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t/>
            </a:r>
            <a:endParaRPr sz="24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rPr lang="ja-JP" sz="2400"/>
              <a:t>神的话是修剪的工具 3 现 在 你 们 因 我 讲 给 你 们 的 道 ， 已 经 乾 净 了 。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4166"/>
              <a:buNone/>
            </a:pPr>
            <a:r>
              <a:rPr lang="ja-JP" sz="3200"/>
              <a:t>不 结 果 子 的 枝子：真的还是假的基督徒？</a:t>
            </a:r>
            <a:endParaRPr/>
          </a:p>
        </p:txBody>
      </p:sp>
      <p:sp>
        <p:nvSpPr>
          <p:cNvPr id="249" name="Google Shape;249;p21"/>
          <p:cNvSpPr txBox="1"/>
          <p:nvPr>
            <p:ph idx="1" type="body"/>
          </p:nvPr>
        </p:nvSpPr>
        <p:spPr>
          <a:xfrm>
            <a:off x="264459" y="1190601"/>
            <a:ext cx="8615082" cy="38296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2a </a:t>
            </a:r>
            <a:r>
              <a:rPr lang="ja-JP" sz="2800">
                <a:highlight>
                  <a:srgbClr val="FFFF00"/>
                </a:highlight>
              </a:rPr>
              <a:t>不 结 果 子 的 枝 子 ， 他 就 剪 去 </a:t>
            </a:r>
            <a:endParaRPr sz="2800">
              <a:highlight>
                <a:srgbClr val="FFFF00"/>
              </a:highlight>
            </a:endParaRPr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6 人 若 </a:t>
            </a:r>
            <a:r>
              <a:rPr lang="ja-JP" sz="2800">
                <a:highlight>
                  <a:srgbClr val="FFFF00"/>
                </a:highlight>
              </a:rPr>
              <a:t>不 常 在 我 里 面 </a:t>
            </a:r>
            <a:r>
              <a:rPr lang="ja-JP" sz="2800"/>
              <a:t>， 就 像 枝 子 丢 在 外 面 </a:t>
            </a:r>
            <a:r>
              <a:rPr lang="ja-JP" sz="2800">
                <a:highlight>
                  <a:srgbClr val="FFFF00"/>
                </a:highlight>
              </a:rPr>
              <a:t>枯 乾</a:t>
            </a:r>
            <a:r>
              <a:rPr lang="ja-JP" sz="2800"/>
              <a:t> ， 人 拾 起 来 ， </a:t>
            </a:r>
            <a:r>
              <a:rPr lang="ja-JP" sz="2800">
                <a:highlight>
                  <a:srgbClr val="FFFF00"/>
                </a:highlight>
              </a:rPr>
              <a:t>扔 在 火 里 烧 了 </a:t>
            </a:r>
            <a:r>
              <a:rPr lang="ja-JP" sz="2800"/>
              <a:t>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约6:37 凡 父 所 赐 给 我 的 人 必 到 我 这 里 来 ； 到 我 这 里 来 的 ， 我 总 不 丢 弃 他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10:27-28 我 的 羊 听 我 的 声 音 ， 我 也 认 识 他 们 ， 他 们 也 跟 着 我 。我 又 赐 给 他 们 永 生 ； 他 们 永 不 灭 亡 ， 谁 也 不 能 从 我 手 里 把 他 们 夺 去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所以是假的基督徒</a:t>
            </a:r>
            <a:endParaRPr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不 结 果 子 的 枝子</a:t>
            </a:r>
            <a:endParaRPr/>
          </a:p>
        </p:txBody>
      </p:sp>
      <p:sp>
        <p:nvSpPr>
          <p:cNvPr id="255" name="Google Shape;255;p22"/>
          <p:cNvSpPr txBox="1"/>
          <p:nvPr>
            <p:ph idx="1" type="body"/>
          </p:nvPr>
        </p:nvSpPr>
        <p:spPr>
          <a:xfrm>
            <a:off x="264459" y="1095448"/>
            <a:ext cx="8615082" cy="38296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约一2:19 他 们 从 我 们 中 间 出 去 ， 却 不 是 属 我 们 的 ； 若 是 属 我 们 的 ， 就 必 仍 旧 与 我 们 同 在 ； 他 们 出 去 ， 显 明 都 不 是 属 我 们 的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罗11:19-21 你 若 说 ， 那 枝 子 被 折 下 来 是 特 为 叫 我 接 上 。不 错 ！ 他 们 因 为 不 信 ， 所 以 被 折 下 来 ； 你 因 为 信 ， 所 以 立 得 住 ； 你 不 可 自 高 ， 反 要 惧 怕 。神 既 不 爱 惜 原 来 的 枝 子 ， 也 必 不 爱 惜 你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9243"/>
              <a:buNone/>
            </a:pPr>
            <a:r>
              <a:t/>
            </a:r>
            <a:endParaRPr sz="14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1960"/>
              <a:buNone/>
            </a:pPr>
            <a:r>
              <a:t/>
            </a:r>
            <a:endParaRPr sz="15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希10:31落 在 永 生 神 的 手 里 ， 真 是 可 怕 的 ！</a:t>
            </a:r>
            <a:endParaRPr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/>
          <p:nvPr>
            <p:ph type="ctrTitle"/>
          </p:nvPr>
        </p:nvSpPr>
        <p:spPr>
          <a:xfrm>
            <a:off x="554689" y="1598744"/>
            <a:ext cx="3222180" cy="97300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ja-JP"/>
              <a:t>十一呼召悔改</a:t>
            </a:r>
            <a:endParaRPr/>
          </a:p>
        </p:txBody>
      </p:sp>
      <p:sp>
        <p:nvSpPr>
          <p:cNvPr id="261" name="Google Shape;261;p2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4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主的福音是悔改的福音</a:t>
            </a:r>
            <a:endParaRPr/>
          </a:p>
        </p:txBody>
      </p:sp>
      <p:sp>
        <p:nvSpPr>
          <p:cNvPr id="267" name="Google Shape;267;p24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太4:17 从 那 时 候 ， 耶 稣 就 传 起 道 来 ， 说 ： 天 国 近 了 ， 你 们 应 当 悔 改 ！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路5:32 我 来 本 不 是 召 义 人 悔 改 ， 乃 是 召 罪 人 悔 改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路13:3 我 告 诉 你 们 ， 不 是 的 ！ 你 们 若 不 悔 改 ， 都 要 如 此 灭 亡 ！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路24:46-47 又 对 他 们 说 ： 照 经 上 所 写 的 ， 基 督 必 受 害 ， 第 三 日 从 死 里 复 活 ，并 且 </a:t>
            </a:r>
            <a:r>
              <a:rPr lang="ja-JP" sz="2800">
                <a:highlight>
                  <a:srgbClr val="FFFF00"/>
                </a:highlight>
              </a:rPr>
              <a:t>人 要 奉 他 的 名 传 悔 改 、 赦 罪 的 道</a:t>
            </a:r>
            <a:r>
              <a:rPr lang="ja-JP" sz="2800"/>
              <a:t> ， 从 耶 路 撒 冷 起 直 传 到 万 邦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徒2:37-38 众 人 听 见 这 话 ， 觉 得 扎 心 ， 就 对 彼 得 和 其 馀 的 使 徒 说 ： 弟 兄 们 ， 我 们 当 怎 样 行 ？彼 得 说 ： </a:t>
            </a:r>
            <a:r>
              <a:rPr lang="ja-JP" sz="2800">
                <a:highlight>
                  <a:srgbClr val="FFFF00"/>
                </a:highlight>
              </a:rPr>
              <a:t>你 们 各 人 要 悔 改 ， 奉 耶 稣 基 督 的 名 受 洗 </a:t>
            </a:r>
            <a:r>
              <a:rPr lang="ja-JP" sz="2800"/>
              <a:t>， 叫 你 们 的 罪 得 赦 ， 就 必 领 受 所 赐 的 圣 灵 ；</a:t>
            </a:r>
            <a:endParaRPr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5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主的福音是悔改的福音</a:t>
            </a:r>
            <a:endParaRPr/>
          </a:p>
        </p:txBody>
      </p:sp>
      <p:sp>
        <p:nvSpPr>
          <p:cNvPr id="273" name="Google Shape;273;p25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代下7:14 这 称 为 我 名 下 的 子 民 ， 若 是 自 卑 、 祷 告 ， 寻 求 我 的 面 ， 转 离 他 们 的 恶 行 ， 我 必 从 天 上 垂 听 ， 赦 免 他 们 的 罪 ， 医 治 他 们 的 地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赛55:6-7 当 趁 耶 和 华 可 寻 找 的 时 候 寻 找 他 ， 相 近 的 时 候 求 告 他 。恶 人 当 离 弃 自 己 的 道 路 ； 不 义 的 人 当 除 掉 自 己 的 意 念 。 归 向 耶 和 华 ， 耶 和 华 就 必 怜 恤 他 ； 当 归 向 我 们 的 神 ， 因 为 神 必 广 行 赦 免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6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什么是悔改？</a:t>
            </a:r>
            <a:endParaRPr/>
          </a:p>
        </p:txBody>
      </p:sp>
      <p:sp>
        <p:nvSpPr>
          <p:cNvPr id="279" name="Google Shape;279;p26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目标的改变：弃绝旧的生命，转离罪，转向神得着救恩。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帖一1:9 因 为 他 们 自 己 已 经 报 明 我 们 是 怎 样 进 到 你 们 那 里 ， 你 们 是 怎 样 </a:t>
            </a:r>
            <a:r>
              <a:rPr lang="ja-JP" sz="2800">
                <a:highlight>
                  <a:srgbClr val="FFFF00"/>
                </a:highlight>
              </a:rPr>
              <a:t>离 弃 偶 像 </a:t>
            </a:r>
            <a:r>
              <a:rPr lang="ja-JP" sz="2800"/>
              <a:t>， </a:t>
            </a:r>
            <a:r>
              <a:rPr lang="ja-JP" sz="2800">
                <a:highlight>
                  <a:srgbClr val="FFFF00"/>
                </a:highlight>
              </a:rPr>
              <a:t>归 向 神 </a:t>
            </a:r>
            <a:r>
              <a:rPr lang="ja-JP" sz="2800"/>
              <a:t>， 要 </a:t>
            </a:r>
            <a:r>
              <a:rPr lang="ja-JP" sz="2800">
                <a:highlight>
                  <a:srgbClr val="FFFF00"/>
                </a:highlight>
              </a:rPr>
              <a:t>服 事 </a:t>
            </a:r>
            <a:r>
              <a:rPr lang="ja-JP" sz="2800"/>
              <a:t>那 </a:t>
            </a:r>
            <a:r>
              <a:rPr lang="ja-JP" sz="2800">
                <a:highlight>
                  <a:srgbClr val="FFFF00"/>
                </a:highlight>
              </a:rPr>
              <a:t>又 真 又 活 的 神 </a:t>
            </a:r>
            <a:r>
              <a:rPr lang="ja-JP" sz="2800"/>
              <a:t>，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离弃偶像          归向神         服事神</a:t>
            </a:r>
            <a:endParaRPr sz="2800"/>
          </a:p>
        </p:txBody>
      </p:sp>
      <p:sp>
        <p:nvSpPr>
          <p:cNvPr id="280" name="Google Shape;280;p26"/>
          <p:cNvSpPr/>
          <p:nvPr/>
        </p:nvSpPr>
        <p:spPr>
          <a:xfrm>
            <a:off x="2161309" y="4119417"/>
            <a:ext cx="415636" cy="26785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00332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6"/>
          <p:cNvSpPr/>
          <p:nvPr/>
        </p:nvSpPr>
        <p:spPr>
          <a:xfrm>
            <a:off x="3976253" y="4105563"/>
            <a:ext cx="415636" cy="26785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00332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7"/>
          <p:cNvSpPr txBox="1"/>
          <p:nvPr>
            <p:ph type="title"/>
          </p:nvPr>
        </p:nvSpPr>
        <p:spPr>
          <a:xfrm>
            <a:off x="514350" y="236001"/>
            <a:ext cx="7973868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4166"/>
              <a:buNone/>
            </a:pPr>
            <a:r>
              <a:rPr lang="ja-JP" sz="3200"/>
              <a:t>悔改不仅是人一方面的工作，也是神大能的恩赐</a:t>
            </a:r>
            <a:endParaRPr/>
          </a:p>
        </p:txBody>
      </p:sp>
      <p:sp>
        <p:nvSpPr>
          <p:cNvPr id="287" name="Google Shape;287;p27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徒5:31 神 且 用 右 手 将 他 高 举 （ 或 作 ： 他 就 是 神 高 举 在 自 己 的 右 边 ） ， 叫 他 作 君 王 ， 作 救 主 ， </a:t>
            </a:r>
            <a:r>
              <a:rPr lang="ja-JP" sz="2800">
                <a:highlight>
                  <a:srgbClr val="FFFF00"/>
                </a:highlight>
              </a:rPr>
              <a:t>将 悔 改 的 心 和 赦 罪 的 恩 赐 给 以 色 列 人 </a:t>
            </a:r>
            <a:r>
              <a:rPr lang="ja-JP" sz="2800"/>
              <a:t>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徒11:18 众 人 听 见 这 话 ， 就 不 言 语 了 ， 只 归 荣 耀 与 神 ， 说 ： 这 样 看 来 ， </a:t>
            </a:r>
            <a:r>
              <a:rPr lang="ja-JP" sz="2800">
                <a:highlight>
                  <a:srgbClr val="FFFF00"/>
                </a:highlight>
              </a:rPr>
              <a:t>神 也 赐 恩 给 外 邦 人 ， 叫 他 们 悔 改 得 生 命 了 </a:t>
            </a:r>
            <a:r>
              <a:rPr lang="ja-JP" sz="2800"/>
              <a:t>。</a:t>
            </a:r>
            <a:endParaRPr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8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悔改是什么</a:t>
            </a:r>
            <a:endParaRPr/>
          </a:p>
        </p:txBody>
      </p:sp>
      <p:sp>
        <p:nvSpPr>
          <p:cNvPr id="293" name="Google Shape;293;p28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不仅为罪羞耻或忧伤，仍是意志重新的定向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不是在信基督时，完全不犯罪，而是承认自己从前犯罪得罪神，应得神的忿怒和审判，立志远离罪，全心全意的接受主，跟随主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不是一次的行为，而是一生之久的认罪悔改的过程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理智上，认识我们是谁，基督是谁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情感上，后悔，为自己的罪忧伤</a:t>
            </a:r>
            <a:endParaRPr sz="28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ja-JP" sz="2800"/>
              <a:t>意志上，决心改变，行出义果</a:t>
            </a:r>
            <a:endParaRPr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9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悔改要结果子</a:t>
            </a:r>
            <a:endParaRPr/>
          </a:p>
        </p:txBody>
      </p:sp>
      <p:sp>
        <p:nvSpPr>
          <p:cNvPr id="299" name="Google Shape;299;p29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6594"/>
              <a:buChar char="●"/>
            </a:pPr>
            <a:r>
              <a:rPr lang="ja-JP" sz="3600"/>
              <a:t>太3:7-8 约 翰 看 见 许 多 法 利 赛 人 和 撒 都 该 人 也 来 受 洗 ， 就 对 他 们 说 ： 毒 蛇 的 种 类 ！ 谁 指 示 你 们 逃 避 将 来 的 忿 怒 呢 ？</a:t>
            </a:r>
            <a:r>
              <a:rPr lang="ja-JP" sz="3600">
                <a:highlight>
                  <a:srgbClr val="FFFF00"/>
                </a:highlight>
              </a:rPr>
              <a:t>你 们 要 结 出 果 子 来 ， 与 悔 改 的 心 相 称 </a:t>
            </a:r>
            <a:r>
              <a:rPr lang="ja-JP" sz="3600"/>
              <a:t>。</a:t>
            </a:r>
            <a:endParaRPr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6594"/>
              <a:buChar char="●"/>
            </a:pPr>
            <a:r>
              <a:rPr lang="ja-JP" sz="3600"/>
              <a:t>徒26:19-20 亚 基 帕 王 阿 ， 我 故 此 没 有 违 背 那 从 天 上 来 的 异 象 ；先 在 大 马 色 ， 後 在 耶 路 撒 冷 和 犹 太 全 地 ， 以 及 外 邦 ， 劝 勉 他 们 应 </a:t>
            </a:r>
            <a:r>
              <a:rPr lang="ja-JP" sz="3600">
                <a:highlight>
                  <a:srgbClr val="FFFF00"/>
                </a:highlight>
              </a:rPr>
              <a:t>当 悔 改 归 向 神 ， 行 事 与 悔 改 的 心 相 称 </a:t>
            </a:r>
            <a:r>
              <a:rPr lang="ja-JP" sz="3600"/>
              <a:t>。</a:t>
            </a:r>
            <a:br>
              <a:rPr lang="ja-JP" sz="3600"/>
            </a:b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路加福音15：小儿子的罪和最带来的苦难</a:t>
            </a:r>
            <a:endParaRPr/>
          </a:p>
        </p:txBody>
      </p:sp>
      <p:sp>
        <p:nvSpPr>
          <p:cNvPr id="141" name="Google Shape;141;p3"/>
          <p:cNvSpPr txBox="1"/>
          <p:nvPr>
            <p:ph idx="1" type="body"/>
          </p:nvPr>
        </p:nvSpPr>
        <p:spPr>
          <a:xfrm>
            <a:off x="194121" y="989763"/>
            <a:ext cx="8615082" cy="37139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11 耶 稣 又 说 ： 一 个 人 有 两 个 儿 子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12 小 儿 子 对 父 亲 说 ： 父 亲 ， 请 </a:t>
            </a:r>
            <a:r>
              <a:rPr lang="ja-JP" sz="2800">
                <a:highlight>
                  <a:srgbClr val="FFFF00"/>
                </a:highlight>
              </a:rPr>
              <a:t>你 把 我 应 得 的 家 业 分 给 我 </a:t>
            </a:r>
            <a:r>
              <a:rPr lang="ja-JP" sz="2800"/>
              <a:t>。 他 父 亲 就 把 产 业 分 给 他 们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13 过 了 不 多 几 日 ， 小 儿 子 就 把 他 一 切 所 有 的 都 收 拾 起 来 ， </a:t>
            </a:r>
            <a:r>
              <a:rPr lang="ja-JP" sz="2800">
                <a:highlight>
                  <a:srgbClr val="FFFF00"/>
                </a:highlight>
              </a:rPr>
              <a:t>往 远 方 去 了 。 在 那 里 任 意 放 荡 ， 浪 费 赀 财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14 既 </a:t>
            </a:r>
            <a:r>
              <a:rPr lang="ja-JP" sz="2800">
                <a:highlight>
                  <a:srgbClr val="FFFF00"/>
                </a:highlight>
              </a:rPr>
              <a:t>耗 尽 了 一 切 所 有 的 </a:t>
            </a:r>
            <a:r>
              <a:rPr lang="ja-JP" sz="2800"/>
              <a:t>， 又 遇 着 那 地 方 大 </a:t>
            </a:r>
            <a:r>
              <a:rPr lang="ja-JP" sz="2800">
                <a:highlight>
                  <a:srgbClr val="FFFF00"/>
                </a:highlight>
              </a:rPr>
              <a:t>遭 饥 荒 </a:t>
            </a:r>
            <a:r>
              <a:rPr lang="ja-JP" sz="2800"/>
              <a:t>， 就 </a:t>
            </a:r>
            <a:r>
              <a:rPr lang="ja-JP" sz="2800">
                <a:highlight>
                  <a:srgbClr val="FFFF00"/>
                </a:highlight>
              </a:rPr>
              <a:t>穷 苦 起 来 </a:t>
            </a:r>
            <a:r>
              <a:rPr lang="ja-JP" sz="2800"/>
              <a:t>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15 於 是 去 投 靠 那 地 方 的 一 个 人 ； 那 人 打 发 他 到 田 里 去 </a:t>
            </a:r>
            <a:r>
              <a:rPr lang="ja-JP" sz="2800">
                <a:highlight>
                  <a:srgbClr val="FFFF00"/>
                </a:highlight>
              </a:rPr>
              <a:t>放 猪 </a:t>
            </a:r>
            <a:r>
              <a:rPr lang="ja-JP" sz="2800"/>
              <a:t>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16 他 恨 不 得 拿 </a:t>
            </a:r>
            <a:r>
              <a:rPr lang="ja-JP" sz="2800">
                <a:highlight>
                  <a:srgbClr val="FFFF00"/>
                </a:highlight>
              </a:rPr>
              <a:t>猪 所 吃 的 豆 荚 充 饥</a:t>
            </a:r>
            <a:r>
              <a:rPr lang="ja-JP" sz="2800"/>
              <a:t> ， 也 </a:t>
            </a:r>
            <a:r>
              <a:rPr lang="ja-JP" sz="2800">
                <a:highlight>
                  <a:srgbClr val="FFFF00"/>
                </a:highlight>
              </a:rPr>
              <a:t>没 有 人 给 他 </a:t>
            </a:r>
            <a:r>
              <a:rPr lang="ja-JP" sz="2800"/>
              <a:t>。</a:t>
            </a:r>
            <a:endParaRPr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0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什么是悔改的果子？不做恶行</a:t>
            </a:r>
            <a:endParaRPr/>
          </a:p>
        </p:txBody>
      </p:sp>
      <p:sp>
        <p:nvSpPr>
          <p:cNvPr id="305" name="Google Shape;305;p30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路3:10 众 人 问 他 说 ： 这 样 ， 我 们 当 作 甚 麽 呢 ？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11 约 翰 回 答 说 ： 有 两 件 衣 裳 的 ， 就 分 给 那 没 有 的 ； 有 食 物 的 ， 也 当 这 样 行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12 又 有 税 吏 来 要 受 洗 ， 问 他 说 ： 夫 子 ， 我 们 当 作 甚 麽 呢 ？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13 约 翰 说 ： 除 了 例 定 的 数 目 ， 不 要 多 取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14 又 有 兵 丁 问 他 说 ： 我 们 当 作 甚 麽 呢 ？ 约 翰 说 ： 不 要 以 强 暴 待 人 ， 也 不 要 讹 诈 人 ， 自 己 有 钱 粮 就 当 知 足 。</a:t>
            </a:r>
            <a:endParaRPr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1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马太福音21:28-31</a:t>
            </a:r>
            <a:endParaRPr/>
          </a:p>
        </p:txBody>
      </p:sp>
      <p:sp>
        <p:nvSpPr>
          <p:cNvPr id="311" name="Google Shape;311;p31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28 又 说 ： 一 个 人 有 两 个 儿 子 。 他 来 对 大 儿 子 说 ： 我 儿 ， 你 今 天 到 葡 萄 园 里 去 做 工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29 他 回 答 说 ： 我 不 去 ， 以 後 自 己 懊 悔 ， 就 去 了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30 又 来 对 小 儿 子 也 是 这 样 说 。 他 回 答 说 ： 父 阿 ， 我 去 ， 他 却 不 去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31 你 们 想 ， 这 两 个 儿 子 是 那 一 个 遵 行 父 命 呢 ？ 他 们 说 ： 大 儿 子 。 耶 稣 说 ： 我 实 在 告 诉 你 们 ， 税 吏 和 娼 妓 倒 比 你 们 先 进 神 的 国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2"/>
          <p:cNvSpPr txBox="1"/>
          <p:nvPr>
            <p:ph type="ctrTitle"/>
          </p:nvPr>
        </p:nvSpPr>
        <p:spPr>
          <a:xfrm>
            <a:off x="554688" y="1598744"/>
            <a:ext cx="4017311" cy="97300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/>
              <a:t>十二 真信心的本质</a:t>
            </a:r>
            <a:endParaRPr/>
          </a:p>
        </p:txBody>
      </p:sp>
      <p:sp>
        <p:nvSpPr>
          <p:cNvPr id="317" name="Google Shape;317;p3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3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信心是神的恩赐</a:t>
            </a:r>
            <a:endParaRPr/>
          </a:p>
        </p:txBody>
      </p:sp>
      <p:sp>
        <p:nvSpPr>
          <p:cNvPr id="323" name="Google Shape;323;p33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弗2:8-9 你 们 得 救 是 本 乎 恩 ， 也 因 着 信 ； 这 并 不 是 出 於 自 己 ， 乃 是 神 所 赐 的 ；也 不 是 出 於 行 为 ， 免 得 有 人 自 夸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约6:44 若 不 是 差 我 来 的 父 吸 引 人 ， 就 没 有 能 到 我 这 里 来 的 ； 到 我 这 里 来 的 ， 在 末 日 我 要 叫 他 复 活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65 耶 稣 又 说 ： 所 以 我 对 你 们 说 过 ， 若 不 是 蒙 我 父 的 恩 赐 ， 没 有 人 能 到 我 这 里 来 。</a:t>
            </a:r>
            <a:endParaRPr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4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信心产生意志和能力</a:t>
            </a:r>
            <a:endParaRPr/>
          </a:p>
        </p:txBody>
      </p:sp>
      <p:sp>
        <p:nvSpPr>
          <p:cNvPr id="329" name="Google Shape;329;p34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腓2:12-13 这 样 看 来 ， 我 亲 爱 的 弟 兄 ， 你 们 既 是 常 顺 服 的 ， 不 但 我 在 你 们 那 里 ， 就 是 我 如 今 不 在 你 们 那 里 ， 更 是 顺 服 的 ， 就 当 恐 惧 战 兢 做 成 你 们 得 救 的 工 夫 。</a:t>
            </a:r>
            <a:r>
              <a:rPr lang="ja-JP" sz="2800">
                <a:highlight>
                  <a:srgbClr val="FFFF00"/>
                </a:highlight>
              </a:rPr>
              <a:t>因 为 你 们 立 志 行 事 都 是 神 在 你 们 心 里 运 行 ， 为 要 成 就 他 的 美 意 。</a:t>
            </a:r>
            <a:endParaRPr sz="2800">
              <a:highlight>
                <a:srgbClr val="FFFF00"/>
              </a:highlight>
            </a:endParaRPr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包括理智，情感，意志方面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5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信心是持续的；</a:t>
            </a:r>
            <a:r>
              <a:rPr lang="ja-JP" sz="2800"/>
              <a:t>信心产生忍耐</a:t>
            </a:r>
            <a:endParaRPr/>
          </a:p>
        </p:txBody>
      </p:sp>
      <p:sp>
        <p:nvSpPr>
          <p:cNvPr id="335" name="Google Shape;335;p35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腓1:6 我 深 信 那 在 你 们 心 里 动 了 善 工 的 ， 必 成 全 这 工 ， 直 到 耶 稣 基 督 的 日 子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太24:13 惟 有 忍 耐 到 底 的 ， 必 然 得 救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提后2:12 我 们 若 能 忍 耐 ， 也 必 和 他 一 同 作 王 ； 我 们 若 不 认 他 ， 他 也 必 不 认 我 们 ；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6"/>
          <p:cNvSpPr txBox="1"/>
          <p:nvPr>
            <p:ph type="title"/>
          </p:nvPr>
        </p:nvSpPr>
        <p:spPr>
          <a:xfrm>
            <a:off x="172605" y="12326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3200"/>
              <a:t>信心产生顺服</a:t>
            </a:r>
            <a:endParaRPr/>
          </a:p>
        </p:txBody>
      </p:sp>
      <p:sp>
        <p:nvSpPr>
          <p:cNvPr id="341" name="Google Shape;341;p36"/>
          <p:cNvSpPr txBox="1"/>
          <p:nvPr>
            <p:ph idx="1" type="body"/>
          </p:nvPr>
        </p:nvSpPr>
        <p:spPr>
          <a:xfrm>
            <a:off x="172605" y="609600"/>
            <a:ext cx="8706936" cy="45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罗6:17-18 感 谢 神 ！ 因 为 你 们 从 前 虽 然 作 罪 的 奴 仆 ， 现 今 却 从 心 里 顺 服 了 所 传 给 你 们 道 理 的 模 范。你 们 既 从 罪 里 得 了 释 放 ， 就 作 了 义 的 奴 仆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来11:8 亚 伯 拉 罕 因 着 信 ， 蒙 召 的 时 候 就 遵 命 出 去 ， 往 将 来 要 得 为 业 的 地 方 去 ； 出 去 的 时 候 ， 还 不 知 往 那 里 去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罗7:18 我 也 知 道 在 我 里 头 ， 就 是 我 肉 体 之 中 ， 没 有 良 善 。 因 为 ， 立 志 为 善 由 得 我 ， 只 是 行 出 来 由 不 得 我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可9:24 孩 子 的 父 亲 立 时 喊 着 说 （ 有 古 卷 ： 立 时 流 泪 的 喊 着 说 ） ： 我 信 ！ 但 我 信 不 足 ， 求 主 帮 助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4621"/>
              <a:buNone/>
            </a:pPr>
            <a:r>
              <a:rPr lang="ja-JP" sz="2800"/>
              <a:t>多1:16 他 们 说 是 认 识 神 ， 行 事 却 和 他 相 背 ； 本 是 可 憎 恶 的 ， 是 悖 逆 的 ， 在 各 样 善 事 上 是 可 废 弃 的 。</a:t>
            </a:r>
            <a:endParaRPr sz="2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7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2800"/>
              <a:t>信心产生谦卑</a:t>
            </a:r>
            <a:endParaRPr/>
          </a:p>
        </p:txBody>
      </p:sp>
      <p:sp>
        <p:nvSpPr>
          <p:cNvPr id="347" name="Google Shape;347;p37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3 虚 心 的 人 有 福 了 ！ 因 为 天 国 是 他 们 的 。</a:t>
            </a:r>
            <a:endParaRPr/>
          </a:p>
          <a:p>
            <a:pPr indent="0" lvl="1" marL="6032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5738"/>
              <a:buNone/>
            </a:pPr>
            <a:r>
              <a:rPr lang="ja-JP" sz="2600"/>
              <a:t>4 哀 恸 的 人 有 福 了 ！ 因 为 他 们 必 得 安 慰 。</a:t>
            </a:r>
            <a:endParaRPr/>
          </a:p>
          <a:p>
            <a:pPr indent="0" lvl="1" marL="6032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5738"/>
              <a:buNone/>
            </a:pPr>
            <a:r>
              <a:rPr lang="ja-JP" sz="2600"/>
              <a:t>5 温 柔 的 人 有 福 了 ！ 因 为 他 们 必 承 受 地 土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6 饥 渴 慕 义 的 人 有 福 了 ！ 因 为 他 们 必 得 饱 足 。</a:t>
            </a:r>
            <a:endParaRPr/>
          </a:p>
          <a:p>
            <a:pPr indent="0" lvl="1" marL="6032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5738"/>
              <a:buNone/>
            </a:pPr>
            <a:r>
              <a:rPr lang="ja-JP" sz="2600"/>
              <a:t>7 怜 恤 人 的 人 有 福 了 ！ 因 为 他 们 必 蒙 怜 恤 。</a:t>
            </a:r>
            <a:endParaRPr/>
          </a:p>
          <a:p>
            <a:pPr indent="0" lvl="1" marL="6032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5738"/>
              <a:buNone/>
            </a:pPr>
            <a:r>
              <a:rPr lang="ja-JP" sz="2600"/>
              <a:t>8 清 心 的 人 有 福 了 ！ 因 为 他 们 必 得 见 神 。</a:t>
            </a:r>
            <a:endParaRPr/>
          </a:p>
          <a:p>
            <a:pPr indent="0" lvl="1" marL="6032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5738"/>
              <a:buNone/>
            </a:pPr>
            <a:r>
              <a:rPr lang="ja-JP" sz="2600"/>
              <a:t>9 使 人 和 睦 的 人 有 福 了 ！ 因 为 他 们 必 称 为 神 的 儿 子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10 为 义 受 逼 迫 的 人 有 福 了 ！ 因 为 天 国 是 他 们 的 。</a:t>
            </a:r>
            <a:endParaRPr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8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 sz="2800"/>
              <a:t>信心产生谦卑</a:t>
            </a:r>
            <a:endParaRPr/>
          </a:p>
        </p:txBody>
      </p:sp>
      <p:sp>
        <p:nvSpPr>
          <p:cNvPr id="353" name="Google Shape;353;p38"/>
          <p:cNvSpPr txBox="1"/>
          <p:nvPr>
            <p:ph idx="1" type="body"/>
          </p:nvPr>
        </p:nvSpPr>
        <p:spPr>
          <a:xfrm>
            <a:off x="264459" y="924449"/>
            <a:ext cx="8615082" cy="4095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太18:3-4 说 ： 我 实 在 告 诉 你 们 ， 你 们 若 不 回 转 ， 变 成 小 孩 子 的 样 式 ， 断 不 得 进 天 国 。所 以 ， 凡 自 己 谦 卑 像 这 小 孩 子 的 ， 他 在 天 国 里 就 是 最 大 的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约10:27-28 我 的 羊 听 我 的 声 音 ， 我 也 认 识 他 们 ， 他 们 也 跟 着 我 。我 又 赐 给 他 们 永 生 ； 他 们 永 不 灭 亡 ， 谁 也 不 能 从 我 手 里 把 他 们 夺 去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/>
              <a:t>路加福音15：小儿子痛悔，认罪，悔改，行动</a:t>
            </a:r>
            <a:endParaRPr/>
          </a:p>
        </p:txBody>
      </p:sp>
      <p:sp>
        <p:nvSpPr>
          <p:cNvPr id="147" name="Google Shape;147;p4"/>
          <p:cNvSpPr txBox="1"/>
          <p:nvPr>
            <p:ph idx="1" type="body"/>
          </p:nvPr>
        </p:nvSpPr>
        <p:spPr>
          <a:xfrm>
            <a:off x="264459" y="1016000"/>
            <a:ext cx="8615082" cy="40042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17 他 </a:t>
            </a:r>
            <a:r>
              <a:rPr lang="ja-JP" sz="2800">
                <a:highlight>
                  <a:srgbClr val="FFFF00"/>
                </a:highlight>
              </a:rPr>
              <a:t>醒 悟 过 来 </a:t>
            </a:r>
            <a:r>
              <a:rPr lang="ja-JP" sz="2800"/>
              <a:t>， 就 说 ： 我 父 亲 有 多 少 的 雇 工 ， 口 粮 有 馀 ， 我 倒 在 这 里 饿 死 麽 ？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18 我 要 起 来 ， 到 我 父 亲 那 里 去 ， 向 他 说 ： 父 亲 ！ </a:t>
            </a:r>
            <a:r>
              <a:rPr lang="ja-JP" sz="2800">
                <a:highlight>
                  <a:srgbClr val="FFFF00"/>
                </a:highlight>
              </a:rPr>
              <a:t>我 得 罪 了 天 ， 又 得 罪 了 你 ；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19 从 今 以 後 ， </a:t>
            </a:r>
            <a:r>
              <a:rPr lang="ja-JP" sz="2800">
                <a:highlight>
                  <a:srgbClr val="FFFF00"/>
                </a:highlight>
              </a:rPr>
              <a:t>我 不 配 称 为 你 的 儿 子</a:t>
            </a:r>
            <a:r>
              <a:rPr lang="ja-JP" sz="2800"/>
              <a:t> ， 把 我 当 作 一 个 雇 工 罢 ！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20 </a:t>
            </a:r>
            <a:r>
              <a:rPr lang="ja-JP" sz="2800">
                <a:highlight>
                  <a:srgbClr val="FFFF00"/>
                </a:highlight>
              </a:rPr>
              <a:t>於 是 起 来 </a:t>
            </a:r>
            <a:r>
              <a:rPr lang="ja-JP" sz="2800"/>
              <a:t>， </a:t>
            </a:r>
            <a:r>
              <a:rPr lang="ja-JP" sz="2800">
                <a:highlight>
                  <a:srgbClr val="FFFF00"/>
                </a:highlight>
              </a:rPr>
              <a:t>往 他 父 亲 那 里 去 </a:t>
            </a:r>
            <a:r>
              <a:rPr lang="ja-JP" sz="2800"/>
              <a:t>。 相 离 还 远 ， 他 父 亲 看 见 ， 就 动 了 慈 心 ， 跑 去 抱 着 他 的 颈 项 ， 连 连 与 他 亲 嘴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21 儿 子 </a:t>
            </a:r>
            <a:r>
              <a:rPr lang="ja-JP" sz="2800">
                <a:highlight>
                  <a:srgbClr val="FFFF00"/>
                </a:highlight>
              </a:rPr>
              <a:t>说</a:t>
            </a:r>
            <a:r>
              <a:rPr lang="ja-JP" sz="2800"/>
              <a:t> ： 父 亲 ！ 我 得 罪 了 天 ， 又 得 罪 了 你 ； 从 今 以 後 ， 我 不 配 称 为 你 的 儿 子 。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路加福音15：父亲的心</a:t>
            </a:r>
            <a:endParaRPr/>
          </a:p>
        </p:txBody>
      </p:sp>
      <p:sp>
        <p:nvSpPr>
          <p:cNvPr id="153" name="Google Shape;153;p5"/>
          <p:cNvSpPr txBox="1"/>
          <p:nvPr>
            <p:ph idx="1" type="body"/>
          </p:nvPr>
        </p:nvSpPr>
        <p:spPr>
          <a:xfrm>
            <a:off x="264459" y="1190601"/>
            <a:ext cx="8615082" cy="37139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20 於 是 起 来 ， 往 他 父 亲 那 里 去 。 相 离 还 远 ， 他 </a:t>
            </a:r>
            <a:r>
              <a:rPr lang="ja-JP" sz="2800">
                <a:highlight>
                  <a:srgbClr val="FFFF00"/>
                </a:highlight>
              </a:rPr>
              <a:t>父 亲</a:t>
            </a:r>
            <a:r>
              <a:rPr lang="ja-JP" sz="2800"/>
              <a:t> 看 见 ， 就 </a:t>
            </a:r>
            <a:r>
              <a:rPr lang="ja-JP" sz="2800">
                <a:highlight>
                  <a:srgbClr val="FFFF00"/>
                </a:highlight>
              </a:rPr>
              <a:t>动 了 慈 心 </a:t>
            </a:r>
            <a:r>
              <a:rPr lang="ja-JP" sz="2800"/>
              <a:t>， </a:t>
            </a:r>
            <a:r>
              <a:rPr lang="ja-JP" sz="2800">
                <a:highlight>
                  <a:srgbClr val="FFFF00"/>
                </a:highlight>
              </a:rPr>
              <a:t>跑 去 抱 着 他 </a:t>
            </a:r>
            <a:r>
              <a:rPr lang="ja-JP" sz="2800"/>
              <a:t>的 颈 项 ， </a:t>
            </a:r>
            <a:r>
              <a:rPr lang="ja-JP" sz="2800">
                <a:highlight>
                  <a:srgbClr val="FFFF00"/>
                </a:highlight>
              </a:rPr>
              <a:t>连 连</a:t>
            </a:r>
            <a:r>
              <a:rPr lang="ja-JP" sz="2800"/>
              <a:t> 与 他 </a:t>
            </a:r>
            <a:r>
              <a:rPr lang="ja-JP" sz="2800">
                <a:highlight>
                  <a:srgbClr val="FFFF00"/>
                </a:highlight>
              </a:rPr>
              <a:t>亲 嘴</a:t>
            </a:r>
            <a:r>
              <a:rPr lang="ja-JP" sz="2800"/>
              <a:t>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22 父 亲 却 吩 咐 仆 人 说 ： 把 那 </a:t>
            </a:r>
            <a:r>
              <a:rPr lang="ja-JP" sz="2800">
                <a:highlight>
                  <a:srgbClr val="FFFF00"/>
                </a:highlight>
              </a:rPr>
              <a:t>上 好 的 袍 子 </a:t>
            </a:r>
            <a:r>
              <a:rPr lang="ja-JP" sz="2800"/>
              <a:t>快 拿 出 来 给 他 穿 ； 把 </a:t>
            </a:r>
            <a:r>
              <a:rPr lang="ja-JP" sz="2800">
                <a:highlight>
                  <a:srgbClr val="FFFF00"/>
                </a:highlight>
              </a:rPr>
              <a:t>戒 指 </a:t>
            </a:r>
            <a:r>
              <a:rPr lang="ja-JP" sz="2800"/>
              <a:t>戴 在 他 指 头 上 ； 把 </a:t>
            </a:r>
            <a:r>
              <a:rPr lang="ja-JP" sz="2800">
                <a:highlight>
                  <a:srgbClr val="FFFF00"/>
                </a:highlight>
              </a:rPr>
              <a:t>鞋</a:t>
            </a:r>
            <a:r>
              <a:rPr lang="ja-JP" sz="2800"/>
              <a:t> 穿 在 他 脚 上 ；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23 把 那 </a:t>
            </a:r>
            <a:r>
              <a:rPr lang="ja-JP" sz="2800">
                <a:highlight>
                  <a:srgbClr val="FFFF00"/>
                </a:highlight>
              </a:rPr>
              <a:t>肥 牛 犊 </a:t>
            </a:r>
            <a:r>
              <a:rPr lang="ja-JP" sz="2800"/>
              <a:t>牵 来 宰 了 ， 我 们 可 以 </a:t>
            </a:r>
            <a:r>
              <a:rPr lang="ja-JP" sz="2800">
                <a:highlight>
                  <a:srgbClr val="FFFF00"/>
                </a:highlight>
              </a:rPr>
              <a:t>吃 喝 快 乐 </a:t>
            </a:r>
            <a:r>
              <a:rPr lang="ja-JP" sz="2800"/>
              <a:t>；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ja-JP" sz="2800"/>
              <a:t>24 因 为 我 这 个 儿 子 是 </a:t>
            </a:r>
            <a:r>
              <a:rPr lang="ja-JP" sz="2800">
                <a:highlight>
                  <a:srgbClr val="FFFF00"/>
                </a:highlight>
              </a:rPr>
              <a:t>死 而 复 活 ， 失 而 又 得 的 </a:t>
            </a:r>
            <a:r>
              <a:rPr lang="ja-JP" sz="2800"/>
              <a:t>。 他 们 就 快 乐 起 来 。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/>
          <p:nvPr>
            <p:ph type="title"/>
          </p:nvPr>
        </p:nvSpPr>
        <p:spPr>
          <a:xfrm>
            <a:off x="514350" y="23600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路加福音15：大儿子的罪</a:t>
            </a:r>
            <a:endParaRPr/>
          </a:p>
        </p:txBody>
      </p:sp>
      <p:sp>
        <p:nvSpPr>
          <p:cNvPr id="159" name="Google Shape;159;p6"/>
          <p:cNvSpPr txBox="1"/>
          <p:nvPr>
            <p:ph idx="1" type="body"/>
          </p:nvPr>
        </p:nvSpPr>
        <p:spPr>
          <a:xfrm>
            <a:off x="256996" y="989763"/>
            <a:ext cx="8020407" cy="37139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25 那 时 ， 大 儿 子 正 在 田 里 。 他 回 来 ， 离 家 不 远 ， 听 见 作 乐 跳 舞 的 声 音 ，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26 便 叫 过 一 个 仆 人 来 ， 问 是 甚 麽 事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27 仆 人 说 ： 你 兄 弟 来 了 ； 你 父 亲 因 为 得 他 无 灾 无 病 的 回 来 ， 把 肥 牛 犊 宰 了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28 </a:t>
            </a:r>
            <a:r>
              <a:rPr lang="ja-JP" sz="2800">
                <a:highlight>
                  <a:srgbClr val="FFFF00"/>
                </a:highlight>
              </a:rPr>
              <a:t>大 儿 子 却 生 气 </a:t>
            </a:r>
            <a:r>
              <a:rPr lang="ja-JP" sz="2800"/>
              <a:t>， 不 肯 进 去 ； 他 父 亲 就 出 来 劝 他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29 他 对 父 亲 说 ： 我 服 事 你 这 多 年 ， 从 来 没 有 违 背 过 你 的 命 ， 你 并 没 有 给 我 一 只 山 羊 羔 ， 叫 我 和 朋 友 一 同 快 乐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9907"/>
              <a:buNone/>
            </a:pPr>
            <a:r>
              <a:rPr lang="ja-JP" sz="2800"/>
              <a:t>30 但 你 这 个 儿 子 和 娼 妓 </a:t>
            </a:r>
            <a:r>
              <a:rPr lang="ja-JP" sz="2800">
                <a:highlight>
                  <a:srgbClr val="FFFF00"/>
                </a:highlight>
              </a:rPr>
              <a:t>吞 尽 了 你 的 产 业</a:t>
            </a:r>
            <a:r>
              <a:rPr lang="ja-JP" sz="2800"/>
              <a:t> ， 他 一 来 了 ， 你 倒 为 他 宰 了 肥 牛 犊 。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/>
          <p:nvPr>
            <p:ph type="title"/>
          </p:nvPr>
        </p:nvSpPr>
        <p:spPr>
          <a:xfrm>
            <a:off x="281458" y="11207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路加福音15章</a:t>
            </a:r>
            <a:endParaRPr/>
          </a:p>
        </p:txBody>
      </p:sp>
      <p:sp>
        <p:nvSpPr>
          <p:cNvPr id="165" name="Google Shape;165;p7"/>
          <p:cNvSpPr txBox="1"/>
          <p:nvPr>
            <p:ph idx="1" type="body"/>
          </p:nvPr>
        </p:nvSpPr>
        <p:spPr>
          <a:xfrm>
            <a:off x="82899" y="1309917"/>
            <a:ext cx="8978201" cy="3423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4 你 们 中 间 谁 有 一 百 只 羊 失 去 一 只 ， 不 把 这 九 十 九 只 撇 在 旷 野 、 去 找 那 失 去 的 羊 ， 直 到 找 着 呢 ？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5 找 着 了 ， 就 欢 欢 喜 喜 的 扛 在 肩 上 ， 回 到 家 里 ，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6 就 请 朋 友 邻 舍 来 ， 对 他 们 说 ： 我 失 去 的 羊 已 经 找 着 了 ， 你 们 和 我 一 同 欢 喜 罢 ！</a:t>
            </a:r>
            <a:endParaRPr sz="2400">
              <a:highlight>
                <a:srgbClr val="FFFF00"/>
              </a:highlight>
            </a:endParaRPr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7 我 告 诉 你 们 ， 一 个 罪 人 悔 改 ， 在 天 上 也 要 这 样 为 他 欢 喜 ， 较 比 为 九 十 九 个 不 用 悔 改 的 义 人 欢 喜 更 大 。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4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 txBox="1"/>
          <p:nvPr>
            <p:ph type="title"/>
          </p:nvPr>
        </p:nvSpPr>
        <p:spPr>
          <a:xfrm>
            <a:off x="281458" y="112071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ja-JP"/>
              <a:t>路加福音15章</a:t>
            </a:r>
            <a:endParaRPr/>
          </a:p>
        </p:txBody>
      </p:sp>
      <p:sp>
        <p:nvSpPr>
          <p:cNvPr id="171" name="Google Shape;171;p8"/>
          <p:cNvSpPr txBox="1"/>
          <p:nvPr>
            <p:ph idx="1" type="body"/>
          </p:nvPr>
        </p:nvSpPr>
        <p:spPr>
          <a:xfrm>
            <a:off x="392911" y="1001730"/>
            <a:ext cx="8469631" cy="29563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8 或 是 一 个 妇 人 有 十 块 钱 ， 若 失 落 一 块 ， 岂 不 点 上 灯 ， 打 扫 屋 子 ， 细 细 的 找 ， 直 到 找 着 麽 ？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9 找 着 了 ， 就 请 朋 友 邻 舍 来 ， 对 他 们 说 ： 我 失 落 的 那 块 钱 已 经 找 着 了 ， 你 们 和 我 一 同 欢 喜 罢 ！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400"/>
              <a:t>10 我 告 诉 你 们 ， 一 个 罪 人 悔 改 ， 在 神 的 使 者 面 前 也 是 这 样 为 他 欢 喜 。 」</a:t>
            </a:r>
            <a:endParaRPr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/>
          <p:nvPr>
            <p:ph idx="1" type="body"/>
          </p:nvPr>
        </p:nvSpPr>
        <p:spPr>
          <a:xfrm>
            <a:off x="264459" y="1113503"/>
            <a:ext cx="8615082" cy="39067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路15:7 我 告 诉 你 们 ， 一 个 罪 人 悔 改 ， 在 天 上 也 要 这 样 为 他 欢 喜 ， 较 比 为 九 十 九 个 不 用 悔 改 的 义 人 欢 喜 更 大 。10 我 告 诉 你 们 ， 一 个 罪 人 悔 改 ， 在 神 的 使 者 面 前 也 是 这 样 为 他 欢 喜 。</a:t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800"/>
          </a:p>
          <a:p>
            <a:pPr indent="0" lvl="0" marL="1460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ja-JP" sz="2800"/>
              <a:t>属于神的我们也应有神对人慈爱的心。</a:t>
            </a:r>
            <a:endParaRPr sz="2800"/>
          </a:p>
        </p:txBody>
      </p:sp>
      <p:sp>
        <p:nvSpPr>
          <p:cNvPr id="177" name="Google Shape;177;p9"/>
          <p:cNvSpPr txBox="1"/>
          <p:nvPr>
            <p:ph type="title"/>
          </p:nvPr>
        </p:nvSpPr>
        <p:spPr>
          <a:xfrm>
            <a:off x="514350" y="236001"/>
            <a:ext cx="8253566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-JP"/>
              <a:t>主题：神不会无动于衷地坐视人走向地狱。祂不喜欢恶人自寻毁灭，反而去爱他们，寻找他们，且渴望他们得救。祂为迷失的罪人得救欢心鼓舞。</a:t>
            </a:r>
            <a:br>
              <a:rPr lang="ja-JP"/>
            </a:b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