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Nunito"/>
      <p:regular r:id="rId57"/>
      <p:bold r:id="rId58"/>
      <p:italic r:id="rId59"/>
      <p:boldItalic r:id="rId60"/>
    </p:embeddedFont>
    <p:embeddedFont>
      <p:font typeface="Open Sans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65" roundtripDataSignature="AMtx7mgPuXTSe9MTOo0fiADJu7Ap9u+8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OpenSans-bold.fntdata"/><Relationship Id="rId61" Type="http://schemas.openxmlformats.org/officeDocument/2006/relationships/font" Target="fonts/OpenSans-regular.fntdata"/><Relationship Id="rId20" Type="http://schemas.openxmlformats.org/officeDocument/2006/relationships/slide" Target="slides/slide15.xml"/><Relationship Id="rId64" Type="http://schemas.openxmlformats.org/officeDocument/2006/relationships/font" Target="fonts/OpenSans-boldItalic.fntdata"/><Relationship Id="rId63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Nunito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Nunito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Nunito-italic.fntdata"/><Relationship Id="rId14" Type="http://schemas.openxmlformats.org/officeDocument/2006/relationships/slide" Target="slides/slide9.xml"/><Relationship Id="rId58" Type="http://schemas.openxmlformats.org/officeDocument/2006/relationships/font" Target="fonts/Nuni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什么是恩典：不配得的赏赐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恩，信，行善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两种信：没有悔改的信不是真信心：真信与假信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社会上层，有学问，衣食无忧，有宗教生活，却没有重生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b="0" i="0" lang="en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他是法利赛人，有虔诚严谨的宗教生活。他是以色列人的先生，教导以色列人摩西的律法，是德高望重的教法师，是宗教教育家，有高深的学问和知识。他也是犹太人的官，有地位、权势的尊贵人，是宗教和政治的领袖，是高尚的人物。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尼哥底母耶稣不讲自己交托万人的其中之一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尼哥底母为什么没有重生，尼哥底母为什么需要重生？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在宗教的成功，靠守律法，行宗教仪式带来的社会地位的虚假自我相信，无效的工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宗教仪式和外表的洗礼不能带来生命，唯有属灵的洁净和灵命的重生才有功效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水：神的</a:t>
            </a:r>
            <a:r>
              <a:rPr lang="en"/>
              <a:t>赦</a:t>
            </a:r>
            <a:r>
              <a:rPr lang="en" sz="1100"/>
              <a:t>罪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灵：神的灵的带领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重生：在于神</a:t>
            </a: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传信福音的目的是为了敬拜神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从 肉 身 生 的 就 是 肉 身： 什么是肉身？什么都要毁坏？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重生的表现：</a:t>
            </a:r>
            <a:endParaRPr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重生就是从上帝的道、从悔改和圣灵生的，每个重生的人都是先听见上帝的道知罪悔改、信靠耶稣得圣灵的重生。</a:t>
            </a:r>
            <a:endParaRPr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重生就是人在听道的时候，或在读经、祷告的时候，或任何时间受圣灵的感动想起自己的罪来，如同重担压住心中，忧伤难过，那样的痛苦甚于病痛，产妇临产时的痛苦是身体上的痛苦，这为罪哀伤的痛苦是心灵上的痛苦，可称为属灵生产的痛苦。诗篇34:18说，“耶和华靠近伤心的人，拯救灵性痛悔的人。”主耶稣说：“哀恸的人有福了，因为他们必得安慰。”产妇经过生产的苦楚，以后得了孩子心中就受安慰。人为罪哀伤以后得蒙重生，便受了安慰。罪恶出去，活水进来，我们罪得到赦免以后，圣灵就进到我们心灵里面作我们生活的力量。我们心灵里面就满有赦罪的平安和圣灵中的喜乐，是从前未曾有过的平安喜乐，是极大的平安喜乐，连天上的使者也为我们奏乐欢喜（路加福音15:7）</a:t>
            </a:r>
            <a:endParaRPr sz="11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只有耶稣知道天上的事，要了解天上的事，先要重生，解决地上的事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我们若虚心查考圣经，便能认识主和祂的福音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约5:39 你 们 查 考 圣 经 （ 或 作 ： 应 当 查 考 圣 经 ） ， 因 你 们 以 为 内 中 有 永 生 ； 给 我 作 见 证 的 就 是 这 经 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我们若虚心查考圣经，便能认识主和祂的福音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约5:39 你 们 查 考 圣 经 （ 或 作 ： 应 当 查 考 圣 经 ） ， 因 你 们 以 为 内 中 有 永 生 ； 给 我 作 见 证 的 就 是 这 经 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犹太人自己认为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罗2:17 你 称 为 犹 太 人 ， 又 倚 靠 律 法 ， 且 指 着 神 夸 口 ；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/>
              <a:t>18 既 从 律 法 中 受 了 教 训 ， 就 晓 得 神 的 旨 意 ， 也 能 分 别 是 非 （ 或 作 ： 也 喜 爱 那 美 好 的 事 ） ；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/>
              <a:t>19 又 深 信 自 己 是 给 瞎 子 领 路 的 ， 是 黑 暗 中 人 的 光 ，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/>
              <a:t>20 是 蠢 笨 人 的 师 傅 ， 是 小 孩 子 的 先 生 ， 在 律 法 上 有 知 识 和 真 理 的 模 ? 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耶稣是救恩唯一的根源。不信他名的人就被定罪，与永生无份。不论多诚恳，多虔诚，多热心行善，每个人都必须重生。对于那些不肯和有罪、垂死的犹太人认同的人，必没有永生的应许。反之，只有离弃罪，信服那位被举起的，我们可以不至灭亡，反得永生。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可能还做我们以前做的事情，但是方向和目的都不在一样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五个丈夫，没有一个能够解决她的满足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耶稣至始终也没有喝到水，但是妇人却得到活水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bee233281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2bee233281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7F7F7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7F7F7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救恩是恩典，信不是做工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有人说神爱罪人，或神恨罪人，神恨无不悔改的罪人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什么是恩典：不配得的赏赐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5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5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5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5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52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5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52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5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52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5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5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5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61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6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6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6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6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6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6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5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54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5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5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5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54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5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5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5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5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5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5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5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58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5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58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5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5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5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5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5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5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6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5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-427772" y="14065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主的话与祂的福音</a:t>
            </a:r>
            <a:endParaRPr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-1409525" y="2854625"/>
            <a:ext cx="70491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/>
              <a:t>用神的话来重新审视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/>
              <a:t>我们重生得救的信心与生命</a:t>
            </a:r>
            <a:endParaRPr sz="2200"/>
          </a:p>
        </p:txBody>
      </p:sp>
      <p:pic>
        <p:nvPicPr>
          <p:cNvPr id="130" name="Google Shape;13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325" y="336100"/>
            <a:ext cx="4311399" cy="43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type="title"/>
          </p:nvPr>
        </p:nvSpPr>
        <p:spPr>
          <a:xfrm>
            <a:off x="472308" y="260064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本乎恩典：战胜罪的</a:t>
            </a:r>
            <a:r>
              <a:rPr lang="en" sz="2700">
                <a:solidFill>
                  <a:srgbClr val="AF7B51"/>
                </a:solidFill>
              </a:rPr>
              <a:t>新生</a:t>
            </a:r>
            <a:r>
              <a:rPr lang="en"/>
              <a:t>也是恩典</a:t>
            </a:r>
            <a:br>
              <a:rPr lang="en"/>
            </a:br>
            <a:br>
              <a:rPr lang="en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84" name="Google Shape;184;p10"/>
          <p:cNvSpPr txBox="1"/>
          <p:nvPr>
            <p:ph idx="1" type="body"/>
          </p:nvPr>
        </p:nvSpPr>
        <p:spPr>
          <a:xfrm>
            <a:off x="334229" y="908094"/>
            <a:ext cx="8418786" cy="367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罗6：1-5 这 样 ， 怎 麽 说 呢 ？ 我 们 可 以 仍 在 罪 中 、 叫 恩 典 显 多 麽 ？断 乎 不 可 ！ 我 们 在 罪 上 死 了 的 人 岂 可 仍 在 罪 中 活 着 呢 ？岂 不 知 我 们 这 受 洗 归 入 基 督 耶 稣 的 人 是 受 洗 归 入 他 的 死 麽 ？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所 以 ， </a:t>
            </a:r>
            <a:r>
              <a:rPr lang="en" sz="2000">
                <a:highlight>
                  <a:srgbClr val="FFFF00"/>
                </a:highlight>
              </a:rPr>
              <a:t>我 们 藉 着 洗 礼 归 入 死 ， 和 他 一 同 埋 葬 ， 原 是 叫 我 们 一 举 一 动 有 新 生 的 样 式 ， </a:t>
            </a:r>
            <a:r>
              <a:rPr lang="en" sz="2000"/>
              <a:t>像 基 督 藉 着 父 的 荣 耀 从 死 里 复 活 一 样 。我 们 若 在 他 死 的 形 状 上 与 他 联 合 ， 也 要 在 他 复 活 的 形 状 上 与 他 联 合 ；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 sz="2000"/>
              <a:t>腓2:13 </a:t>
            </a:r>
            <a:r>
              <a:rPr lang="en" sz="2000">
                <a:highlight>
                  <a:srgbClr val="FFFF00"/>
                </a:highlight>
              </a:rPr>
              <a:t>因 为 你 们 立 志 行 事 都 是 神 在 你 们 心 里 运 行 ， 为 要 成 就 他 的 美 意 。</a:t>
            </a:r>
            <a:endParaRPr sz="2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/>
          <p:nvPr>
            <p:ph type="title"/>
          </p:nvPr>
        </p:nvSpPr>
        <p:spPr>
          <a:xfrm>
            <a:off x="516452" y="2275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因着信</a:t>
            </a:r>
            <a:endParaRPr/>
          </a:p>
        </p:txBody>
      </p:sp>
      <p:sp>
        <p:nvSpPr>
          <p:cNvPr id="190" name="Google Shape;190;p11"/>
          <p:cNvSpPr txBox="1"/>
          <p:nvPr>
            <p:ph idx="1" type="body"/>
          </p:nvPr>
        </p:nvSpPr>
        <p:spPr>
          <a:xfrm>
            <a:off x="422516" y="813501"/>
            <a:ext cx="8462930" cy="3625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弗2:8-10 你 们 得 救 是 </a:t>
            </a:r>
            <a:r>
              <a:rPr lang="en" sz="2000">
                <a:highlight>
                  <a:srgbClr val="FFFF00"/>
                </a:highlight>
              </a:rPr>
              <a:t>本 乎 恩 ， 也 因 着 信 </a:t>
            </a:r>
            <a:r>
              <a:rPr lang="en" sz="2000"/>
              <a:t>； 这 并 </a:t>
            </a:r>
            <a:r>
              <a:rPr lang="en" sz="2000">
                <a:highlight>
                  <a:srgbClr val="FFFF00"/>
                </a:highlight>
              </a:rPr>
              <a:t>不 是 出 於 自 己 </a:t>
            </a:r>
            <a:r>
              <a:rPr lang="en" sz="2000"/>
              <a:t>， </a:t>
            </a:r>
            <a:r>
              <a:rPr lang="en" sz="2000">
                <a:highlight>
                  <a:srgbClr val="FFFF00"/>
                </a:highlight>
              </a:rPr>
              <a:t>乃 是 神 所 赐 的 </a:t>
            </a:r>
            <a:r>
              <a:rPr lang="en" sz="2000"/>
              <a:t>；也 </a:t>
            </a:r>
            <a:r>
              <a:rPr lang="en" sz="2000">
                <a:highlight>
                  <a:srgbClr val="FFFF00"/>
                </a:highlight>
              </a:rPr>
              <a:t>不 是 出 於 行 为 </a:t>
            </a:r>
            <a:r>
              <a:rPr lang="en" sz="2000"/>
              <a:t>， </a:t>
            </a:r>
            <a:r>
              <a:rPr lang="en" sz="2000">
                <a:highlight>
                  <a:srgbClr val="FFFF00"/>
                </a:highlight>
              </a:rPr>
              <a:t>免 得 有 人 自 夸 </a:t>
            </a:r>
            <a:r>
              <a:rPr lang="en" sz="2000"/>
              <a:t>。</a:t>
            </a:r>
            <a:r>
              <a:rPr lang="en" sz="2000">
                <a:highlight>
                  <a:srgbClr val="FFFF00"/>
                </a:highlight>
              </a:rPr>
              <a:t>我 们</a:t>
            </a:r>
            <a:r>
              <a:rPr lang="en" sz="2000"/>
              <a:t> 原 是 他 的 工 作 ， </a:t>
            </a:r>
            <a:r>
              <a:rPr lang="en" sz="2000">
                <a:highlight>
                  <a:srgbClr val="FFFF00"/>
                </a:highlight>
              </a:rPr>
              <a:t>在 基 督 耶 稣 里 造 成 的 </a:t>
            </a:r>
            <a:r>
              <a:rPr lang="en" sz="2000"/>
              <a:t>， 为 要 </a:t>
            </a:r>
            <a:r>
              <a:rPr lang="en" sz="2000">
                <a:highlight>
                  <a:srgbClr val="FFFF00"/>
                </a:highlight>
              </a:rPr>
              <a:t>叫 我 们 行 善 </a:t>
            </a:r>
            <a:r>
              <a:rPr lang="en" sz="2000"/>
              <a:t>， 就 是 神 所 预 备 叫 我 们 行 的 。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提后2:25 用 温 柔 劝 戒 那 抵 挡 的 人 ； 或 者 </a:t>
            </a:r>
            <a:r>
              <a:rPr lang="en" sz="2000">
                <a:highlight>
                  <a:srgbClr val="FFFF00"/>
                </a:highlight>
              </a:rPr>
              <a:t>神 给 他 们 悔 改 的 心 </a:t>
            </a:r>
            <a:r>
              <a:rPr lang="en" sz="2000"/>
              <a:t>， 可 以 明 白 真 道 ，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雅2:17，19  </a:t>
            </a:r>
            <a:r>
              <a:rPr lang="en" sz="2000">
                <a:highlight>
                  <a:srgbClr val="FFFF00"/>
                </a:highlight>
              </a:rPr>
              <a:t>信 心 若 没 有 行 为 就 是 死 的 </a:t>
            </a:r>
            <a:r>
              <a:rPr lang="en" sz="2000"/>
              <a:t>。..... 你 信 神 只 有 一 位 ， 你 信 的 不 错 ； 鬼 魔 也 信 ， 却 是 战 惊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降服基督并不是外加信心的行为，而是使人得救的信心的表现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ctrTitle"/>
          </p:nvPr>
        </p:nvSpPr>
        <p:spPr>
          <a:xfrm>
            <a:off x="1084969" y="1206469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000"/>
              <a:t>二、祂要求重生</a:t>
            </a:r>
            <a:endParaRPr/>
          </a:p>
        </p:txBody>
      </p:sp>
      <p:sp>
        <p:nvSpPr>
          <p:cNvPr id="196" name="Google Shape;196;p12"/>
          <p:cNvSpPr txBox="1"/>
          <p:nvPr>
            <p:ph idx="1" type="subTitle"/>
          </p:nvPr>
        </p:nvSpPr>
        <p:spPr>
          <a:xfrm>
            <a:off x="-501624" y="2654569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读经：</a:t>
            </a:r>
            <a:r>
              <a:rPr lang="en"/>
              <a:t>约翰福音第三章:1:21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0494" y="420907"/>
            <a:ext cx="3899066" cy="4467324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/>
          <p:nvPr>
            <p:ph type="title"/>
          </p:nvPr>
        </p:nvSpPr>
        <p:spPr>
          <a:xfrm>
            <a:off x="683978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尼哥底母是谁</a:t>
            </a:r>
            <a:endParaRPr/>
          </a:p>
        </p:txBody>
      </p:sp>
      <p:sp>
        <p:nvSpPr>
          <p:cNvPr id="203" name="Google Shape;203;p13"/>
          <p:cNvSpPr txBox="1"/>
          <p:nvPr>
            <p:ph idx="1" type="body"/>
          </p:nvPr>
        </p:nvSpPr>
        <p:spPr>
          <a:xfrm>
            <a:off x="357809" y="930303"/>
            <a:ext cx="8499944" cy="38166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193"/>
              <a:buNone/>
            </a:pPr>
            <a:r>
              <a:rPr lang="en" sz="2800"/>
              <a:t>约3：1 有 一 个 </a:t>
            </a:r>
            <a:r>
              <a:rPr lang="en" sz="2800">
                <a:highlight>
                  <a:srgbClr val="FFFF00"/>
                </a:highlight>
              </a:rPr>
              <a:t>法 利 赛 人 </a:t>
            </a:r>
            <a:r>
              <a:rPr lang="en" sz="2800"/>
              <a:t>， 名 叫 尼 哥 底 母 ， 是 </a:t>
            </a:r>
            <a:r>
              <a:rPr lang="en" sz="2800">
                <a:highlight>
                  <a:srgbClr val="FFFF00"/>
                </a:highlight>
              </a:rPr>
              <a:t>犹 太 人 的 官 </a:t>
            </a:r>
            <a:r>
              <a:rPr lang="en" sz="2800"/>
              <a:t>。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0193"/>
              <a:buNone/>
            </a:pPr>
            <a:r>
              <a:rPr lang="en" sz="2800"/>
              <a:t>法 利 赛 人：当时犹太人的一派注重摩西律法的一群人：</a:t>
            </a:r>
            <a:endParaRPr sz="2800"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0193"/>
              <a:buNone/>
            </a:pPr>
            <a:r>
              <a:rPr lang="en" sz="2800"/>
              <a:t>提后3:5 有 </a:t>
            </a:r>
            <a:r>
              <a:rPr lang="en" sz="2800">
                <a:highlight>
                  <a:srgbClr val="FFFF00"/>
                </a:highlight>
              </a:rPr>
              <a:t>敬 虔 的 外 貌 </a:t>
            </a:r>
            <a:r>
              <a:rPr lang="en" sz="2800"/>
              <a:t>， 却 </a:t>
            </a:r>
            <a:r>
              <a:rPr lang="en" sz="2800">
                <a:highlight>
                  <a:srgbClr val="FFFF00"/>
                </a:highlight>
              </a:rPr>
              <a:t>背 了 敬 虔 的 实 意 </a:t>
            </a:r>
            <a:r>
              <a:rPr lang="en" sz="2800"/>
              <a:t>；</a:t>
            </a:r>
            <a:endParaRPr sz="2800"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0193"/>
              <a:buNone/>
            </a:pPr>
            <a:r>
              <a:rPr lang="en" sz="2800"/>
              <a:t>相信靠守律法</a:t>
            </a:r>
            <a:r>
              <a:rPr lang="en" sz="2800">
                <a:highlight>
                  <a:srgbClr val="FFFF00"/>
                </a:highlight>
              </a:rPr>
              <a:t>赚取救恩</a:t>
            </a:r>
            <a:r>
              <a:rPr lang="en" sz="2800"/>
              <a:t>，得以称义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0193"/>
              <a:buNone/>
            </a:pPr>
            <a:r>
              <a:rPr lang="en" sz="2800"/>
              <a:t>犹 太 人 的 官：犹太公会，犹太人的自治立法议会和法院，主耶稣被犹太公会定罪，交于彼拉多处死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>
            <p:ph type="title"/>
          </p:nvPr>
        </p:nvSpPr>
        <p:spPr>
          <a:xfrm>
            <a:off x="739636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尼哥底母为什么来找耶稣？</a:t>
            </a:r>
            <a:endParaRPr/>
          </a:p>
        </p:txBody>
      </p:sp>
      <p:sp>
        <p:nvSpPr>
          <p:cNvPr id="209" name="Google Shape;209;p14"/>
          <p:cNvSpPr txBox="1"/>
          <p:nvPr>
            <p:ph idx="1" type="body"/>
          </p:nvPr>
        </p:nvSpPr>
        <p:spPr>
          <a:xfrm>
            <a:off x="413468" y="946204"/>
            <a:ext cx="8412480" cy="38722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约3:2 这 人 夜 里 来 见 耶 稣 ， 说 「 拉 比 ， 我 们</a:t>
            </a:r>
            <a:r>
              <a:rPr lang="en" sz="2400" u="sng"/>
              <a:t> </a:t>
            </a:r>
            <a:r>
              <a:rPr lang="en" sz="2400"/>
              <a:t>知 道 你 是 由 神 那 来 作 师 傅 的 ； 因 为 你 所 行 的 </a:t>
            </a:r>
            <a:r>
              <a:rPr lang="en" sz="2400">
                <a:highlight>
                  <a:srgbClr val="FFFF00"/>
                </a:highlight>
              </a:rPr>
              <a:t>神 迹</a:t>
            </a:r>
            <a:r>
              <a:rPr lang="en" sz="2400"/>
              <a:t> ， 若 没 有 神 同 在 ， </a:t>
            </a:r>
            <a:r>
              <a:rPr lang="en" sz="2400">
                <a:highlight>
                  <a:srgbClr val="FFFF00"/>
                </a:highlight>
              </a:rPr>
              <a:t>无 人 能 行 </a:t>
            </a:r>
            <a:r>
              <a:rPr lang="en" sz="2400"/>
              <a:t>。 」</a:t>
            </a:r>
            <a:endParaRPr sz="2400"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尼哥底母</a:t>
            </a:r>
            <a:r>
              <a:rPr lang="en" sz="2400">
                <a:highlight>
                  <a:srgbClr val="FFFF00"/>
                </a:highlight>
              </a:rPr>
              <a:t>知道耶稣</a:t>
            </a:r>
            <a:r>
              <a:rPr lang="en" sz="2400"/>
              <a:t>，听说耶稣，</a:t>
            </a:r>
            <a:r>
              <a:rPr lang="en" sz="2400">
                <a:highlight>
                  <a:srgbClr val="FFFF00"/>
                </a:highlight>
              </a:rPr>
              <a:t>不认识耶稣</a:t>
            </a:r>
            <a:r>
              <a:rPr lang="en" sz="2400"/>
              <a:t>：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觉得 由 神 那 来 作 师 傅 的，</a:t>
            </a:r>
            <a:r>
              <a:rPr lang="en" sz="2400">
                <a:highlight>
                  <a:srgbClr val="FFFF00"/>
                </a:highlight>
              </a:rPr>
              <a:t>不知道耶稣是道成肉身的神</a:t>
            </a:r>
            <a:r>
              <a:rPr lang="en" sz="2400"/>
              <a:t>约2:23-24 当 耶 稣 在 耶 路 撒 冷 过 逾 越 节 的 时 候 ， 有 许 多 人 </a:t>
            </a:r>
            <a:r>
              <a:rPr lang="en" sz="2400">
                <a:highlight>
                  <a:srgbClr val="FFFF00"/>
                </a:highlight>
              </a:rPr>
              <a:t>看 见 他 所 行 的 神 迹</a:t>
            </a:r>
            <a:r>
              <a:rPr lang="en" sz="2400"/>
              <a:t> ， 就 </a:t>
            </a:r>
            <a:r>
              <a:rPr lang="en" sz="2400">
                <a:highlight>
                  <a:srgbClr val="FFFF00"/>
                </a:highlight>
              </a:rPr>
              <a:t>信 了 他 的 名 </a:t>
            </a:r>
            <a:r>
              <a:rPr lang="en" sz="2400"/>
              <a:t>。 耶 稣 却 </a:t>
            </a:r>
            <a:r>
              <a:rPr lang="en" sz="2400">
                <a:highlight>
                  <a:srgbClr val="FFFF00"/>
                </a:highlight>
              </a:rPr>
              <a:t>不</a:t>
            </a:r>
            <a:r>
              <a:rPr lang="en" sz="2400"/>
              <a:t> 将 自 己 </a:t>
            </a:r>
            <a:r>
              <a:rPr lang="en" sz="2400">
                <a:highlight>
                  <a:srgbClr val="FFFF00"/>
                </a:highlight>
              </a:rPr>
              <a:t>交 托 他 们 </a:t>
            </a:r>
            <a:r>
              <a:rPr lang="en" sz="2400"/>
              <a:t>； 因 为 </a:t>
            </a:r>
            <a:r>
              <a:rPr lang="en" sz="2400">
                <a:highlight>
                  <a:srgbClr val="FFFF00"/>
                </a:highlight>
              </a:rPr>
              <a:t>他 知 道 万 人 </a:t>
            </a:r>
            <a:r>
              <a:rPr lang="en" sz="2400"/>
              <a:t>，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ctrTitle"/>
          </p:nvPr>
        </p:nvSpPr>
        <p:spPr>
          <a:xfrm>
            <a:off x="2858776" y="1675500"/>
            <a:ext cx="55248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000"/>
              <a:t>二1、你要重生</a:t>
            </a:r>
            <a:endParaRPr sz="3000"/>
          </a:p>
        </p:txBody>
      </p:sp>
      <p:sp>
        <p:nvSpPr>
          <p:cNvPr id="215" name="Google Shape;215;p15"/>
          <p:cNvSpPr txBox="1"/>
          <p:nvPr>
            <p:ph idx="1" type="subTitle"/>
          </p:nvPr>
        </p:nvSpPr>
        <p:spPr>
          <a:xfrm>
            <a:off x="1697975" y="2976883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约翰福音第三章:1:21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type="title"/>
          </p:nvPr>
        </p:nvSpPr>
        <p:spPr>
          <a:xfrm>
            <a:off x="485195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主耶稣的回答：单刀直入，你要重生</a:t>
            </a:r>
            <a:endParaRPr/>
          </a:p>
        </p:txBody>
      </p:sp>
      <p:sp>
        <p:nvSpPr>
          <p:cNvPr id="221" name="Google Shape;221;p16"/>
          <p:cNvSpPr txBox="1"/>
          <p:nvPr>
            <p:ph idx="1" type="body"/>
          </p:nvPr>
        </p:nvSpPr>
        <p:spPr>
          <a:xfrm>
            <a:off x="318052" y="845738"/>
            <a:ext cx="8507896" cy="3972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3:3 耶 稣 回 答 说 ： 「 我 实 实 在 在 地 告 诉 你 ， 人 若 不 重 生 ， 就 不 能 见 神 的 国 。 」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什么是重生：真正信主，得到救恩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彼前1:3-4 愿 颂 赞 归 与 我 们 主 耶 稣 基 督 的 父 神 ！ 他 曾 照 自 己 的 大 怜 悯 ， 藉 耶 稣 基 督 从 </a:t>
            </a:r>
            <a:r>
              <a:rPr lang="en" sz="2400">
                <a:highlight>
                  <a:srgbClr val="FFFF00"/>
                </a:highlight>
              </a:rPr>
              <a:t>死 里 复 活 </a:t>
            </a:r>
            <a:r>
              <a:rPr lang="en" sz="2400"/>
              <a:t>， 重 生 了 我 们 ， 叫 我 们 </a:t>
            </a:r>
            <a:r>
              <a:rPr lang="en" sz="2400">
                <a:highlight>
                  <a:srgbClr val="FFFF00"/>
                </a:highlight>
              </a:rPr>
              <a:t>有 活 泼 的 盼 望 </a:t>
            </a:r>
            <a:r>
              <a:rPr lang="en" sz="2400"/>
              <a:t>，可 以 得 着 不 能 朽 坏 、 不 能 玷 污 、 不 能 衰 残 、 为 你 们 存 留 在 </a:t>
            </a:r>
            <a:r>
              <a:rPr lang="en" sz="2400">
                <a:highlight>
                  <a:srgbClr val="FFFF00"/>
                </a:highlight>
              </a:rPr>
              <a:t>天 上 的 基 业 </a:t>
            </a:r>
            <a:r>
              <a:rPr lang="en" sz="2400"/>
              <a:t>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>
            <p:ph type="title"/>
          </p:nvPr>
        </p:nvSpPr>
        <p:spPr>
          <a:xfrm>
            <a:off x="485195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主耶稣的回答：单刀直入，你要重生</a:t>
            </a:r>
            <a:endParaRPr/>
          </a:p>
        </p:txBody>
      </p:sp>
      <p:sp>
        <p:nvSpPr>
          <p:cNvPr id="227" name="Google Shape;227;p17"/>
          <p:cNvSpPr txBox="1"/>
          <p:nvPr>
            <p:ph idx="1" type="body"/>
          </p:nvPr>
        </p:nvSpPr>
        <p:spPr>
          <a:xfrm>
            <a:off x="273227" y="771779"/>
            <a:ext cx="8736301" cy="43717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弗2：1-7 你 们 </a:t>
            </a:r>
            <a:r>
              <a:rPr lang="en" sz="2400">
                <a:highlight>
                  <a:srgbClr val="FFFF00"/>
                </a:highlight>
              </a:rPr>
              <a:t>死 在 过 犯 罪 恶 之 中 </a:t>
            </a:r>
            <a:r>
              <a:rPr lang="en" sz="2400"/>
              <a:t>， 他 叫 你 们 活 过 来 。那 时 ， 你 们 在 其 中 行 事 为 人 ， 随 从 今 世 的 风 俗 ， 顺 服 空 中 掌 权 者 的 首 领 ， 就 是 现 今 在 悖 逆 之 子 心 中 运 行 的 邪 灵 。我 们 从 前 也 都 在 他 们 中 间 ， 放 纵 肉 体 的 私 欲 ， 随 着 肉 体 和 心 中 所 喜 好 的 去 行 ， 本 为 </a:t>
            </a:r>
            <a:r>
              <a:rPr lang="en" sz="2400">
                <a:highlight>
                  <a:srgbClr val="FFFF00"/>
                </a:highlight>
              </a:rPr>
              <a:t>可 怒 之 子 </a:t>
            </a:r>
            <a:r>
              <a:rPr lang="en" sz="2400"/>
              <a:t>， 和 别 人 一 样 。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然 而 ， </a:t>
            </a:r>
            <a:r>
              <a:rPr lang="en" sz="2400">
                <a:highlight>
                  <a:srgbClr val="FFFF00"/>
                </a:highlight>
              </a:rPr>
              <a:t>神</a:t>
            </a:r>
            <a:r>
              <a:rPr lang="en" sz="2400"/>
              <a:t> 既 </a:t>
            </a:r>
            <a:r>
              <a:rPr lang="en" sz="2400">
                <a:highlight>
                  <a:srgbClr val="FFFF00"/>
                </a:highlight>
              </a:rPr>
              <a:t>有</a:t>
            </a:r>
            <a:r>
              <a:rPr lang="en" sz="2400"/>
              <a:t> 丰 富 的 </a:t>
            </a:r>
            <a:r>
              <a:rPr lang="en" sz="2400">
                <a:highlight>
                  <a:srgbClr val="FFFF00"/>
                </a:highlight>
              </a:rPr>
              <a:t>怜 悯</a:t>
            </a:r>
            <a:r>
              <a:rPr lang="en" sz="2400"/>
              <a:t> ， 因 </a:t>
            </a:r>
            <a:r>
              <a:rPr lang="en" sz="2400">
                <a:highlight>
                  <a:srgbClr val="FFFF00"/>
                </a:highlight>
              </a:rPr>
              <a:t>他 爱 我 们 </a:t>
            </a:r>
            <a:r>
              <a:rPr lang="en" sz="2400"/>
              <a:t>的 大 爱 ，当 </a:t>
            </a:r>
            <a:r>
              <a:rPr lang="en" sz="2400">
                <a:highlight>
                  <a:srgbClr val="FFFF00"/>
                </a:highlight>
              </a:rPr>
              <a:t>我 们 死 </a:t>
            </a:r>
            <a:r>
              <a:rPr lang="en" sz="2400"/>
              <a:t>在 过 犯 中 </a:t>
            </a:r>
            <a:r>
              <a:rPr lang="en" sz="2400">
                <a:highlight>
                  <a:srgbClr val="FFFF00"/>
                </a:highlight>
              </a:rPr>
              <a:t>的 时 候 </a:t>
            </a:r>
            <a:r>
              <a:rPr lang="en" sz="2400"/>
              <a:t>， 便 叫 </a:t>
            </a:r>
            <a:r>
              <a:rPr lang="en" sz="2400">
                <a:highlight>
                  <a:srgbClr val="FFFF00"/>
                </a:highlight>
              </a:rPr>
              <a:t>我 们 与 基 督 一 同 活 过 来 </a:t>
            </a:r>
            <a:r>
              <a:rPr lang="en" sz="2400"/>
              <a:t>。 你 们 得 救 是 本 乎 恩 。他 又 叫 我 们 与 基 督 耶 稣 一 同 复 活 </a:t>
            </a:r>
            <a:r>
              <a:rPr lang="en" sz="2400">
                <a:highlight>
                  <a:srgbClr val="FFFF00"/>
                </a:highlight>
              </a:rPr>
              <a:t>， 一 同 坐 在 天 上 </a:t>
            </a:r>
            <a:r>
              <a:rPr lang="en" sz="2400"/>
              <a:t>，要 将 他 极 丰 富 的 </a:t>
            </a:r>
            <a:r>
              <a:rPr lang="en" sz="2400">
                <a:highlight>
                  <a:srgbClr val="FFFF00"/>
                </a:highlight>
              </a:rPr>
              <a:t>恩 典</a:t>
            </a:r>
            <a:r>
              <a:rPr lang="en" sz="2400"/>
              <a:t> ， 就 是 他 在 基 督 耶 稣 里 向 我 们 所 施 的 恩 慈 ， </a:t>
            </a:r>
            <a:r>
              <a:rPr lang="en" sz="2400">
                <a:highlight>
                  <a:srgbClr val="FFFF00"/>
                </a:highlight>
              </a:rPr>
              <a:t>显 明 </a:t>
            </a:r>
            <a:r>
              <a:rPr lang="en" sz="2400"/>
              <a:t>给 後 来 的 </a:t>
            </a:r>
            <a:r>
              <a:rPr lang="en" sz="2400">
                <a:highlight>
                  <a:srgbClr val="FFFF00"/>
                </a:highlight>
              </a:rPr>
              <a:t>世 代 看 </a:t>
            </a:r>
            <a:r>
              <a:rPr lang="en" sz="2400"/>
              <a:t>。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485195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主耶稣的回答：单刀直入，你要重生</a:t>
            </a:r>
            <a:endParaRPr/>
          </a:p>
        </p:txBody>
      </p:sp>
      <p:sp>
        <p:nvSpPr>
          <p:cNvPr id="233" name="Google Shape;233;p18"/>
          <p:cNvSpPr txBox="1"/>
          <p:nvPr>
            <p:ph idx="1" type="body"/>
          </p:nvPr>
        </p:nvSpPr>
        <p:spPr>
          <a:xfrm>
            <a:off x="318052" y="845738"/>
            <a:ext cx="8507896" cy="3972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对尼哥底母重生意味什么？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不是听说耶稣，真正以主为主。离开和否定以前属世的追求， 以前的“成功”不算。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太22-23 当 那 日 必 有 许 多 人 对 我 说 ： 主 阿 ， 主 阿 ， 我 们 不 是 </a:t>
            </a:r>
            <a:r>
              <a:rPr lang="en" sz="2400">
                <a:highlight>
                  <a:srgbClr val="FFFF00"/>
                </a:highlight>
              </a:rPr>
              <a:t>奉 你 的 名 </a:t>
            </a:r>
            <a:r>
              <a:rPr lang="en" sz="2400"/>
              <a:t>传 道 ， 奉 你 的 名 赶 鬼 ， 奉 你 的 名 行 许 多 异 能 麽 ？我 就 明 明 的 告 诉 他 们 说 ： </a:t>
            </a:r>
            <a:r>
              <a:rPr lang="en" sz="2400">
                <a:highlight>
                  <a:srgbClr val="FFFF00"/>
                </a:highlight>
              </a:rPr>
              <a:t>我 从 来 不 认 识 你 们 </a:t>
            </a:r>
            <a:r>
              <a:rPr lang="en" sz="2400"/>
              <a:t>， 你 们 这 些 作 恶 的 人 ， 离 开 我 去 罢 ！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>
            <p:ph type="title"/>
          </p:nvPr>
        </p:nvSpPr>
        <p:spPr>
          <a:xfrm>
            <a:off x="428210" y="17652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如 何 能 重 生 ：</a:t>
            </a:r>
            <a:r>
              <a:rPr lang="en"/>
              <a:t>从 水 和 圣 灵 生</a:t>
            </a:r>
            <a:endParaRPr/>
          </a:p>
        </p:txBody>
      </p:sp>
      <p:sp>
        <p:nvSpPr>
          <p:cNvPr id="239" name="Google Shape;239;p19"/>
          <p:cNvSpPr txBox="1"/>
          <p:nvPr>
            <p:ph idx="1" type="body"/>
          </p:nvPr>
        </p:nvSpPr>
        <p:spPr>
          <a:xfrm>
            <a:off x="286871" y="663388"/>
            <a:ext cx="8588188" cy="4213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4-5 尼 哥 底 母 说 ： 「 人 已 经 老 了 ， 如 何 能 重 生 呢 ？ 岂 能 再 进 母 腹 生 出 来 吗 ？ 」耶 稣 说 ： 「 我 实 实 在 在 的 告 诉 你 ， 人 若 不 是 从 </a:t>
            </a:r>
            <a:r>
              <a:rPr lang="en" sz="1800">
                <a:highlight>
                  <a:srgbClr val="FFFF00"/>
                </a:highlight>
              </a:rPr>
              <a:t>水</a:t>
            </a:r>
            <a:r>
              <a:rPr lang="en" sz="1800"/>
              <a:t> 和 </a:t>
            </a:r>
            <a:r>
              <a:rPr lang="en" sz="1800">
                <a:highlight>
                  <a:srgbClr val="FFFF00"/>
                </a:highlight>
              </a:rPr>
              <a:t>圣 灵</a:t>
            </a:r>
            <a:r>
              <a:rPr lang="en" sz="1800"/>
              <a:t> 生 的 ， 就 不 能 进 </a:t>
            </a:r>
            <a:r>
              <a:rPr lang="en" sz="1800">
                <a:highlight>
                  <a:srgbClr val="FFFF00"/>
                </a:highlight>
              </a:rPr>
              <a:t>神 的 国 </a:t>
            </a:r>
            <a:r>
              <a:rPr lang="en" sz="1800"/>
              <a:t>。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西36:25-27 我 必 用 </a:t>
            </a:r>
            <a:r>
              <a:rPr lang="en" sz="1800">
                <a:highlight>
                  <a:srgbClr val="FFFF00"/>
                </a:highlight>
              </a:rPr>
              <a:t>清 水</a:t>
            </a:r>
            <a:r>
              <a:rPr lang="en" sz="1800"/>
              <a:t> 洒 在 你 们 身 上 ， 你 们 就 </a:t>
            </a:r>
            <a:r>
              <a:rPr lang="en" sz="1800">
                <a:highlight>
                  <a:srgbClr val="FFFF00"/>
                </a:highlight>
              </a:rPr>
              <a:t>洁 净</a:t>
            </a:r>
            <a:r>
              <a:rPr lang="en" sz="1800"/>
              <a:t> 了 。 我 要 洁 净 你 们 ， 使 你 们 脱 离 一 切 的 污 秽 ， 弃 掉 一 切 的 偶 像 。我 也 要 赐 给 你 们 一 个 新 心 ， 将 </a:t>
            </a:r>
            <a:r>
              <a:rPr lang="en" sz="1800">
                <a:highlight>
                  <a:srgbClr val="FFFF00"/>
                </a:highlight>
              </a:rPr>
              <a:t>新 灵</a:t>
            </a:r>
            <a:r>
              <a:rPr lang="en" sz="1800"/>
              <a:t> 放 在 你 们 里 面 ， 又 从 你 们 的 肉 体 中 </a:t>
            </a:r>
            <a:r>
              <a:rPr lang="en" sz="1800">
                <a:highlight>
                  <a:srgbClr val="FFFF00"/>
                </a:highlight>
              </a:rPr>
              <a:t>除 掉 石 心 </a:t>
            </a:r>
            <a:r>
              <a:rPr lang="en" sz="1800"/>
              <a:t>，</a:t>
            </a:r>
            <a:r>
              <a:rPr lang="en" sz="1800" u="sng"/>
              <a:t> </a:t>
            </a:r>
            <a:r>
              <a:rPr lang="en" sz="1800">
                <a:highlight>
                  <a:srgbClr val="FFFF00"/>
                </a:highlight>
              </a:rPr>
              <a:t>赐 给 你 们 肉 心 </a:t>
            </a:r>
            <a:r>
              <a:rPr lang="en" sz="1800"/>
              <a:t>。我 必 将 </a:t>
            </a:r>
            <a:r>
              <a:rPr lang="en" sz="1800">
                <a:highlight>
                  <a:srgbClr val="FFFF00"/>
                </a:highlight>
              </a:rPr>
              <a:t>我 的 灵 </a:t>
            </a:r>
            <a:r>
              <a:rPr lang="en" sz="1800"/>
              <a:t>放 在 你 们 里 面 ， </a:t>
            </a:r>
            <a:r>
              <a:rPr lang="en" sz="1800">
                <a:highlight>
                  <a:srgbClr val="FFFF00"/>
                </a:highlight>
              </a:rPr>
              <a:t>使 你 们 顺 从 我 </a:t>
            </a:r>
            <a:r>
              <a:rPr lang="en" sz="1800"/>
              <a:t>的 律 例 ， </a:t>
            </a:r>
            <a:r>
              <a:rPr lang="en" sz="1800">
                <a:highlight>
                  <a:srgbClr val="FFFF00"/>
                </a:highlight>
              </a:rPr>
              <a:t>谨 守 遵 行 我 </a:t>
            </a:r>
            <a:r>
              <a:rPr lang="en" sz="1800"/>
              <a:t>的 典 章 。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多3:5 </a:t>
            </a:r>
            <a:r>
              <a:rPr lang="en" sz="1800">
                <a:highlight>
                  <a:srgbClr val="FFFF00"/>
                </a:highlight>
              </a:rPr>
              <a:t>他 </a:t>
            </a:r>
            <a:r>
              <a:rPr lang="en" sz="1800"/>
              <a:t>便 </a:t>
            </a:r>
            <a:r>
              <a:rPr lang="en" sz="1800">
                <a:highlight>
                  <a:srgbClr val="FFFF00"/>
                </a:highlight>
              </a:rPr>
              <a:t>救 了 我 们</a:t>
            </a:r>
            <a:r>
              <a:rPr lang="en" sz="1800"/>
              <a:t> ； 并 不 是 因 我 们 自 己 所 行 的 义 ， 乃 是 照 他 的 怜 悯 ， </a:t>
            </a:r>
            <a:r>
              <a:rPr lang="en" sz="1800">
                <a:highlight>
                  <a:srgbClr val="FFFF00"/>
                </a:highlight>
              </a:rPr>
              <a:t>藉 着 重 生 的 洗 </a:t>
            </a:r>
            <a:r>
              <a:rPr lang="en" sz="1800"/>
              <a:t>和 </a:t>
            </a:r>
            <a:r>
              <a:rPr lang="en" sz="1800">
                <a:highlight>
                  <a:srgbClr val="FFFF00"/>
                </a:highlight>
              </a:rPr>
              <a:t>圣 灵 的 更 新 </a:t>
            </a:r>
            <a:r>
              <a:rPr lang="en" sz="1800"/>
              <a:t>。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762394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传福音的原因与目的地</a:t>
            </a:r>
            <a:endParaRPr/>
          </a:p>
        </p:txBody>
      </p:sp>
      <p:sp>
        <p:nvSpPr>
          <p:cNvPr id="136" name="Google Shape;136;p2"/>
          <p:cNvSpPr txBox="1"/>
          <p:nvPr>
            <p:ph idx="1" type="body"/>
          </p:nvPr>
        </p:nvSpPr>
        <p:spPr>
          <a:xfrm>
            <a:off x="277473" y="781970"/>
            <a:ext cx="8582748" cy="41340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启14:6-7 我 又 看 见 另 有 一 位 天 使 飞 在 空 中 ， 有 永 远 的 福 音 要 传 给 住 在 地 上 的 人 ， 就 是 各 国 、 各 族 、 各 方 、 各 民 。他 大 声 说 ： 应 当 敬 畏 神 ， 将 荣 耀 归 给 他 ！ </a:t>
            </a:r>
            <a:r>
              <a:rPr lang="en" sz="2000">
                <a:highlight>
                  <a:srgbClr val="FFFF00"/>
                </a:highlight>
              </a:rPr>
              <a:t>因 他 施 行 审 判 的 时 候 已 经 到 了 。 应 当 敬 拜 那 创 造 天 地 海 和 众 水 泉 源 的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太4:17 从 那 时 候 ， 耶 稣 就 传 起 道 来 ， 说 ： </a:t>
            </a:r>
            <a:r>
              <a:rPr lang="en" sz="2000">
                <a:highlight>
                  <a:srgbClr val="FFFF00"/>
                </a:highlight>
              </a:rPr>
              <a:t>天 国 近 了 ， 你 们 应 当 悔 改 ！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 sz="2000"/>
              <a:t>腓2:9-11 所 以 ， 神 将 他 升 为 至 高 ， 又 赐 给 他 那 超 乎 万 名 之 上 的 名 ，叫 一 切 在 天 上 的 、 地 上 的 ， 和 地 底 下 的 ， 因 耶 稣 的 名 无 不 屈 膝 ， </a:t>
            </a:r>
            <a:r>
              <a:rPr lang="en" sz="2000">
                <a:highlight>
                  <a:srgbClr val="FFFF00"/>
                </a:highlight>
              </a:rPr>
              <a:t>无 不 口 称 耶 稣 基 督 为 主 ， 使 荣 耀 归 与 父 神</a:t>
            </a:r>
            <a:r>
              <a:rPr lang="en" sz="2000"/>
              <a:t> 。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/>
          <p:nvPr>
            <p:ph type="title"/>
          </p:nvPr>
        </p:nvSpPr>
        <p:spPr>
          <a:xfrm>
            <a:off x="428210" y="17652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如 何 能 重 生 ：</a:t>
            </a:r>
            <a:r>
              <a:rPr lang="en"/>
              <a:t>藉 着 道 </a:t>
            </a:r>
            <a:endParaRPr/>
          </a:p>
        </p:txBody>
      </p:sp>
      <p:sp>
        <p:nvSpPr>
          <p:cNvPr id="245" name="Google Shape;245;p20"/>
          <p:cNvSpPr txBox="1"/>
          <p:nvPr>
            <p:ph idx="1" type="body"/>
          </p:nvPr>
        </p:nvSpPr>
        <p:spPr>
          <a:xfrm>
            <a:off x="286871" y="663388"/>
            <a:ext cx="8588188" cy="4213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弗5:24-27 教 会 怎 样 顺 服 基 督 ， 妻 子 也 要 怎 样 凡 事 顺 服 丈 夫 。你 们 作 丈 夫 的 ， 要 爱 你 们 的 妻 子 ， 正 如 </a:t>
            </a:r>
            <a:r>
              <a:rPr lang="en" sz="2400">
                <a:highlight>
                  <a:srgbClr val="FFFF00"/>
                </a:highlight>
              </a:rPr>
              <a:t>基 督 爱 教 会 </a:t>
            </a:r>
            <a:r>
              <a:rPr lang="en" sz="2400"/>
              <a:t>， </a:t>
            </a:r>
            <a:r>
              <a:rPr lang="en" sz="2400">
                <a:highlight>
                  <a:srgbClr val="FFFF00"/>
                </a:highlight>
              </a:rPr>
              <a:t>为 教 会 舍 己 </a:t>
            </a:r>
            <a:r>
              <a:rPr lang="en" sz="2400"/>
              <a:t>。要 </a:t>
            </a:r>
            <a:r>
              <a:rPr lang="en" sz="2400">
                <a:highlight>
                  <a:srgbClr val="FFFF00"/>
                </a:highlight>
              </a:rPr>
              <a:t>用 水 藉 着 道 把 教 会 洗 净 </a:t>
            </a:r>
            <a:r>
              <a:rPr lang="en" sz="2400"/>
              <a:t>， 成 为 圣 洁 ，可 以 献 给 自 己 ， 作 个 荣 耀 的 教 会 ， 毫 无 玷 污 、 皱 纹 等 类 的 病 ， 乃 是 圣 洁 没 有 瑕 疵 的 。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彼前1:23 你 们 蒙 了 </a:t>
            </a:r>
            <a:r>
              <a:rPr lang="en" sz="2400">
                <a:highlight>
                  <a:srgbClr val="FFFF00"/>
                </a:highlight>
              </a:rPr>
              <a:t>重 生</a:t>
            </a:r>
            <a:r>
              <a:rPr lang="en" sz="2400"/>
              <a:t> ， 不 是 由 於 能 坏 的 种 子 ， 乃 是 由 於 不 能 坏 的 种 子 ， 是 </a:t>
            </a:r>
            <a:r>
              <a:rPr lang="en" sz="2400">
                <a:highlight>
                  <a:srgbClr val="FFFF00"/>
                </a:highlight>
              </a:rPr>
              <a:t>藉 着</a:t>
            </a:r>
            <a:r>
              <a:rPr lang="en" sz="2400"/>
              <a:t> 神 活 泼 常 存 的 </a:t>
            </a:r>
            <a:r>
              <a:rPr lang="en" sz="2400">
                <a:highlight>
                  <a:srgbClr val="FFFF00"/>
                </a:highlight>
              </a:rPr>
              <a:t>道</a:t>
            </a:r>
            <a:r>
              <a:rPr lang="en" sz="2400"/>
              <a:t> 。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雅1:18 他 按 自 己 的 旨 意 ， </a:t>
            </a:r>
            <a:r>
              <a:rPr lang="en" sz="2400">
                <a:highlight>
                  <a:srgbClr val="FFFF00"/>
                </a:highlight>
              </a:rPr>
              <a:t>用 真 道 生 了 我 们 </a:t>
            </a:r>
            <a:r>
              <a:rPr lang="en" sz="2400"/>
              <a:t>， 叫 我 们 在 他 所 造 的 万 物 中 好 像 初 熟 的 果 子 。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/>
          <p:nvPr>
            <p:ph type="title"/>
          </p:nvPr>
        </p:nvSpPr>
        <p:spPr>
          <a:xfrm>
            <a:off x="568138" y="24994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重生的表现和结果：</a:t>
            </a:r>
            <a:r>
              <a:rPr lang="en" sz="3200"/>
              <a:t>6 从 肉 身 生 的 就 是 肉 身 ； 从 灵 生 的 就 是 灵 。</a:t>
            </a:r>
            <a:br>
              <a:rPr lang="en" sz="3200"/>
            </a:br>
            <a:br>
              <a:rPr lang="en"/>
            </a:br>
            <a:endParaRPr/>
          </a:p>
        </p:txBody>
      </p:sp>
      <p:sp>
        <p:nvSpPr>
          <p:cNvPr id="251" name="Google Shape;251;p22"/>
          <p:cNvSpPr txBox="1"/>
          <p:nvPr>
            <p:ph idx="1" type="body"/>
          </p:nvPr>
        </p:nvSpPr>
        <p:spPr>
          <a:xfrm>
            <a:off x="233082" y="1298176"/>
            <a:ext cx="8677836" cy="36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林后4:16</a:t>
            </a:r>
            <a:r>
              <a:rPr lang="en" sz="2300">
                <a:highlight>
                  <a:srgbClr val="FFFF00"/>
                </a:highlight>
              </a:rPr>
              <a:t>外 体 </a:t>
            </a:r>
            <a:r>
              <a:rPr lang="en" sz="2300"/>
              <a:t>虽 然 </a:t>
            </a:r>
            <a:r>
              <a:rPr lang="en" sz="2300">
                <a:highlight>
                  <a:srgbClr val="FFFF00"/>
                </a:highlight>
              </a:rPr>
              <a:t>毁 坏</a:t>
            </a:r>
            <a:r>
              <a:rPr lang="en" sz="2300"/>
              <a:t> ， </a:t>
            </a:r>
            <a:r>
              <a:rPr lang="en" sz="2300">
                <a:highlight>
                  <a:srgbClr val="FFFF00"/>
                </a:highlight>
              </a:rPr>
              <a:t>内 心</a:t>
            </a:r>
            <a:r>
              <a:rPr lang="en" sz="2300"/>
              <a:t> 却 一 天 </a:t>
            </a:r>
            <a:r>
              <a:rPr lang="en" sz="2300">
                <a:highlight>
                  <a:srgbClr val="FFFF00"/>
                </a:highlight>
              </a:rPr>
              <a:t>新 似 一 天 </a:t>
            </a:r>
            <a:r>
              <a:rPr lang="en" sz="2300"/>
              <a:t>。</a:t>
            </a:r>
            <a:endParaRPr sz="23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彼前2:2-3 所 以 ， 你 们 既 除 去 一 切 的 恶 毒 （ 或 译 ： 阴 毒 ） 、 诡 诈 ， 并 假 善 、 嫉 妒 ， 和 一 切 毁 谤 的 话 ，就 要 </a:t>
            </a:r>
            <a:r>
              <a:rPr lang="en" sz="2300">
                <a:highlight>
                  <a:srgbClr val="FFFF00"/>
                </a:highlight>
              </a:rPr>
              <a:t>爱 慕</a:t>
            </a:r>
            <a:r>
              <a:rPr lang="en" sz="2300"/>
              <a:t> 那 纯 净 的 </a:t>
            </a:r>
            <a:r>
              <a:rPr lang="en" sz="2300">
                <a:highlight>
                  <a:srgbClr val="FFFF00"/>
                </a:highlight>
              </a:rPr>
              <a:t>灵 奶 </a:t>
            </a:r>
            <a:r>
              <a:rPr lang="en" sz="2300"/>
              <a:t>， 像 才 生 的 婴 孩 爱 慕 奶 一 样 ， 叫 你 们 </a:t>
            </a:r>
            <a:r>
              <a:rPr lang="en" sz="2300">
                <a:highlight>
                  <a:srgbClr val="FFFF00"/>
                </a:highlight>
              </a:rPr>
              <a:t>因 此 渐 长 </a:t>
            </a:r>
            <a:r>
              <a:rPr lang="en" sz="2300"/>
              <a:t>， 以 致 得 救 。你 们 若 尝 过 </a:t>
            </a:r>
            <a:r>
              <a:rPr lang="en" sz="2300">
                <a:highlight>
                  <a:srgbClr val="FFFF00"/>
                </a:highlight>
              </a:rPr>
              <a:t>主 恩 的 滋 味 </a:t>
            </a:r>
            <a:r>
              <a:rPr lang="en" sz="2300"/>
              <a:t>， 就 必 如 此 。</a:t>
            </a:r>
            <a:endParaRPr sz="23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约一5:18 我 们 知 道 凡 </a:t>
            </a:r>
            <a:r>
              <a:rPr lang="en" sz="2300">
                <a:highlight>
                  <a:srgbClr val="FFFF00"/>
                </a:highlight>
              </a:rPr>
              <a:t>从 神 生 的 </a:t>
            </a:r>
            <a:r>
              <a:rPr lang="en" sz="2300"/>
              <a:t>， 必 </a:t>
            </a:r>
            <a:r>
              <a:rPr lang="en" sz="2300">
                <a:highlight>
                  <a:srgbClr val="FFFF00"/>
                </a:highlight>
              </a:rPr>
              <a:t>不 犯 罪 </a:t>
            </a:r>
            <a:r>
              <a:rPr lang="en" sz="2300"/>
              <a:t>， 从 神 生 的 ， 必 保 守 自 己 （ 有 古 卷 作 ： 那 从 神 生 的 必 保 护 他 ） ， 那 恶 者 也 就 无 法 害 他 。</a:t>
            </a:r>
            <a:endParaRPr sz="23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br>
              <a:rPr lang="en" sz="2300"/>
            </a:br>
            <a:endParaRPr sz="2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type="title"/>
          </p:nvPr>
        </p:nvSpPr>
        <p:spPr>
          <a:xfrm>
            <a:off x="428210" y="17652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如 何 能 重 生 ：接待耶稣</a:t>
            </a:r>
            <a:r>
              <a:rPr lang="en"/>
              <a:t> </a:t>
            </a:r>
            <a:endParaRPr/>
          </a:p>
        </p:txBody>
      </p:sp>
      <p:sp>
        <p:nvSpPr>
          <p:cNvPr id="257" name="Google Shape;257;p21"/>
          <p:cNvSpPr txBox="1"/>
          <p:nvPr>
            <p:ph idx="1" type="body"/>
          </p:nvPr>
        </p:nvSpPr>
        <p:spPr>
          <a:xfrm>
            <a:off x="286871" y="959224"/>
            <a:ext cx="8588188" cy="3917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3600"/>
              <a:t>约1:12-13 凡 </a:t>
            </a:r>
            <a:r>
              <a:rPr lang="en" sz="3600">
                <a:highlight>
                  <a:srgbClr val="FFFF00"/>
                </a:highlight>
              </a:rPr>
              <a:t>接 待 他 </a:t>
            </a:r>
            <a:r>
              <a:rPr lang="en" sz="3600"/>
              <a:t>的 ， 就 是 </a:t>
            </a:r>
            <a:r>
              <a:rPr lang="en" sz="3600">
                <a:highlight>
                  <a:srgbClr val="FFFF00"/>
                </a:highlight>
              </a:rPr>
              <a:t>信 他 </a:t>
            </a:r>
            <a:r>
              <a:rPr lang="en" sz="3600"/>
              <a:t>名 的 人 ， 他 就 赐 他 们 权 柄 ， 作 </a:t>
            </a:r>
            <a:r>
              <a:rPr lang="en" sz="3600">
                <a:highlight>
                  <a:srgbClr val="FFFF00"/>
                </a:highlight>
              </a:rPr>
              <a:t>神 的 儿 女 </a:t>
            </a:r>
            <a:r>
              <a:rPr lang="en" sz="3600"/>
              <a:t>。这 等 人 </a:t>
            </a:r>
            <a:r>
              <a:rPr lang="en" sz="3600">
                <a:highlight>
                  <a:srgbClr val="FFFF00"/>
                </a:highlight>
              </a:rPr>
              <a:t>不 是</a:t>
            </a:r>
            <a:r>
              <a:rPr lang="en" sz="3600"/>
              <a:t> 从 </a:t>
            </a:r>
            <a:r>
              <a:rPr lang="en" sz="3600">
                <a:highlight>
                  <a:srgbClr val="FFFF00"/>
                </a:highlight>
              </a:rPr>
              <a:t>血 气</a:t>
            </a:r>
            <a:r>
              <a:rPr lang="en" sz="3600"/>
              <a:t> 生 的 ， </a:t>
            </a:r>
            <a:r>
              <a:rPr lang="en" sz="3600">
                <a:highlight>
                  <a:srgbClr val="FFFF00"/>
                </a:highlight>
              </a:rPr>
              <a:t>不 是</a:t>
            </a:r>
            <a:r>
              <a:rPr lang="en" sz="3600"/>
              <a:t> 从 </a:t>
            </a:r>
            <a:r>
              <a:rPr lang="en" sz="3600">
                <a:highlight>
                  <a:srgbClr val="FFFF00"/>
                </a:highlight>
              </a:rPr>
              <a:t>情 欲 </a:t>
            </a:r>
            <a:r>
              <a:rPr lang="en" sz="3600"/>
              <a:t>生 的 ， 也 </a:t>
            </a:r>
            <a:r>
              <a:rPr lang="en" sz="3600">
                <a:highlight>
                  <a:srgbClr val="FFFF00"/>
                </a:highlight>
              </a:rPr>
              <a:t>不 是</a:t>
            </a:r>
            <a:r>
              <a:rPr lang="en" sz="3600"/>
              <a:t> 从 </a:t>
            </a:r>
            <a:r>
              <a:rPr lang="en" sz="3600">
                <a:highlight>
                  <a:srgbClr val="FFFF00"/>
                </a:highlight>
              </a:rPr>
              <a:t>人 意</a:t>
            </a:r>
            <a:r>
              <a:rPr lang="en" sz="3600"/>
              <a:t> 生 的 ， 乃 是 </a:t>
            </a:r>
            <a:r>
              <a:rPr lang="en" sz="3600">
                <a:highlight>
                  <a:srgbClr val="FFFF00"/>
                </a:highlight>
              </a:rPr>
              <a:t>从 神 生 的 </a:t>
            </a:r>
            <a:r>
              <a:rPr lang="en" sz="3600"/>
              <a:t>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/>
          <p:nvPr>
            <p:ph type="title"/>
          </p:nvPr>
        </p:nvSpPr>
        <p:spPr>
          <a:xfrm>
            <a:off x="496420" y="227475"/>
            <a:ext cx="8091767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不要以为不可思议：重生就像刮风可以感知</a:t>
            </a:r>
            <a:endParaRPr/>
          </a:p>
        </p:txBody>
      </p:sp>
      <p:sp>
        <p:nvSpPr>
          <p:cNvPr id="263" name="Google Shape;263;p23"/>
          <p:cNvSpPr txBox="1"/>
          <p:nvPr>
            <p:ph idx="1" type="body"/>
          </p:nvPr>
        </p:nvSpPr>
        <p:spPr>
          <a:xfrm>
            <a:off x="349624" y="923365"/>
            <a:ext cx="8489576" cy="3992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3200"/>
              <a:t>8 风 随 着 意 思 吹 ， 你 听 见 风 的 响 声 ， 却 不 晓 得 从 那 里 来 ， 往 那 里 去 ； 凡 从 圣 灵 生 的 ， 也 是 如 此 。 」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3200"/>
              <a:t>就像能感受到</a:t>
            </a:r>
            <a:r>
              <a:rPr lang="en" sz="3200">
                <a:highlight>
                  <a:srgbClr val="FFFF00"/>
                </a:highlight>
              </a:rPr>
              <a:t>风的响声</a:t>
            </a:r>
            <a:r>
              <a:rPr lang="en" sz="3200"/>
              <a:t>，你能知道你是否重生？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 sz="3200"/>
              <a:t>你重生了吗？你感受到你生命中看不见，却感知得到的从神来的生命了吗？</a:t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/>
          <p:nvPr>
            <p:ph type="title"/>
          </p:nvPr>
        </p:nvSpPr>
        <p:spPr>
          <a:xfrm>
            <a:off x="496420" y="227475"/>
            <a:ext cx="8091767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靠 圣 灵 得 生 ， 就 当 靠 圣 灵 行 事 </a:t>
            </a:r>
            <a:endParaRPr/>
          </a:p>
        </p:txBody>
      </p:sp>
      <p:sp>
        <p:nvSpPr>
          <p:cNvPr id="269" name="Google Shape;269;p24"/>
          <p:cNvSpPr txBox="1"/>
          <p:nvPr>
            <p:ph idx="1" type="body"/>
          </p:nvPr>
        </p:nvSpPr>
        <p:spPr>
          <a:xfrm>
            <a:off x="286871" y="932329"/>
            <a:ext cx="8552329" cy="43389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加5:22 </a:t>
            </a:r>
            <a:r>
              <a:rPr lang="en" sz="2400">
                <a:highlight>
                  <a:srgbClr val="FFFF00"/>
                </a:highlight>
              </a:rPr>
              <a:t>圣 灵 所 结 的 果 子 </a:t>
            </a:r>
            <a:r>
              <a:rPr lang="en" sz="2400"/>
              <a:t>， 就 是 仁 爱 、 喜 乐 、 和 平 、 忍 耐 、 恩 慈 、 良 善 、 信 实 、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23 温 柔 、 节 制 。 这 样 的 事 没 有 律 法 禁 止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24 凡 属 基 督 耶 稣 的 人 ， 是 已 经 </a:t>
            </a:r>
            <a:r>
              <a:rPr lang="en" sz="2400">
                <a:highlight>
                  <a:srgbClr val="FFFF00"/>
                </a:highlight>
              </a:rPr>
              <a:t>把 肉 体 </a:t>
            </a:r>
            <a:r>
              <a:rPr lang="en" sz="2400"/>
              <a:t>连 肉 体 的 邪 情 私 欲 同 </a:t>
            </a:r>
            <a:r>
              <a:rPr lang="en" sz="2400">
                <a:highlight>
                  <a:srgbClr val="FFFF00"/>
                </a:highlight>
              </a:rPr>
              <a:t>钉 在 十 字 架 上 </a:t>
            </a:r>
            <a:r>
              <a:rPr lang="en" sz="2400"/>
              <a:t>了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25 我 们 若 是 </a:t>
            </a:r>
            <a:r>
              <a:rPr lang="en" sz="2400">
                <a:highlight>
                  <a:srgbClr val="FFFF00"/>
                </a:highlight>
              </a:rPr>
              <a:t>靠 圣 灵 得 生 </a:t>
            </a:r>
            <a:r>
              <a:rPr lang="en" sz="2400"/>
              <a:t>， 就 当 靠 </a:t>
            </a:r>
            <a:r>
              <a:rPr lang="en" sz="2400">
                <a:highlight>
                  <a:srgbClr val="FFFF00"/>
                </a:highlight>
              </a:rPr>
              <a:t>圣 灵 行 事 </a:t>
            </a:r>
            <a:r>
              <a:rPr lang="en" sz="2400"/>
              <a:t>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26 不 要 贪 图 虚 名 ， 彼 此 惹 气 ， 互 相 嫉 妒 。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>
            <p:ph type="ctrTitle"/>
          </p:nvPr>
        </p:nvSpPr>
        <p:spPr>
          <a:xfrm>
            <a:off x="1338749" y="1847700"/>
            <a:ext cx="6146779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000"/>
              <a:t>二2、属肉体宗教人士的不信与不义</a:t>
            </a:r>
            <a:endParaRPr sz="3000"/>
          </a:p>
        </p:txBody>
      </p:sp>
      <p:sp>
        <p:nvSpPr>
          <p:cNvPr id="275" name="Google Shape;275;p2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约翰福音第三章:1:21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/>
          <p:nvPr>
            <p:ph type="title"/>
          </p:nvPr>
        </p:nvSpPr>
        <p:spPr>
          <a:xfrm>
            <a:off x="335056" y="327353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属肉体的宗教人士不信</a:t>
            </a:r>
            <a:endParaRPr/>
          </a:p>
        </p:txBody>
      </p:sp>
      <p:sp>
        <p:nvSpPr>
          <p:cNvPr id="281" name="Google Shape;281;p26"/>
          <p:cNvSpPr txBox="1"/>
          <p:nvPr>
            <p:ph idx="1" type="body"/>
          </p:nvPr>
        </p:nvSpPr>
        <p:spPr>
          <a:xfrm>
            <a:off x="335056" y="1281953"/>
            <a:ext cx="8540003" cy="33796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11 我 实 实 在 在 的 告 诉 你 ， 我 们 所 说 的 是 我 们 知 道 的 ； 我 们 所 见 证 的 是 我 们 见 过 的 ； </a:t>
            </a:r>
            <a:r>
              <a:rPr lang="en" sz="2300">
                <a:highlight>
                  <a:srgbClr val="FFFF00"/>
                </a:highlight>
              </a:rPr>
              <a:t>你 们 却 不 领 受 </a:t>
            </a:r>
            <a:r>
              <a:rPr lang="en" sz="2300"/>
              <a:t>我 们 的 见 证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12 我 对 你 们 说 </a:t>
            </a:r>
            <a:r>
              <a:rPr lang="en" sz="2300">
                <a:highlight>
                  <a:srgbClr val="FFFF00"/>
                </a:highlight>
              </a:rPr>
              <a:t>地 上 的 事 </a:t>
            </a:r>
            <a:r>
              <a:rPr lang="en" sz="2300"/>
              <a:t>， 你 们 </a:t>
            </a:r>
            <a:r>
              <a:rPr lang="en" sz="2300">
                <a:highlight>
                  <a:srgbClr val="FFFF00"/>
                </a:highlight>
              </a:rPr>
              <a:t>尚 且 不 信 </a:t>
            </a:r>
            <a:r>
              <a:rPr lang="en" sz="2300"/>
              <a:t>， 若 说 </a:t>
            </a:r>
            <a:r>
              <a:rPr lang="en" sz="2300">
                <a:highlight>
                  <a:srgbClr val="FFFF00"/>
                </a:highlight>
              </a:rPr>
              <a:t>天 上 的 事</a:t>
            </a:r>
            <a:r>
              <a:rPr lang="en" sz="2300"/>
              <a:t> ， </a:t>
            </a:r>
            <a:r>
              <a:rPr lang="en" sz="2300">
                <a:highlight>
                  <a:srgbClr val="FFFF00"/>
                </a:highlight>
              </a:rPr>
              <a:t>如 何 能 信 呢</a:t>
            </a:r>
            <a:r>
              <a:rPr lang="en" sz="2300"/>
              <a:t> ？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13 除 了 从 天 降 下 、 仍 旧 在 天 的 人 子 ， 没 有 人 升 过 天 。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type="title"/>
          </p:nvPr>
        </p:nvSpPr>
        <p:spPr>
          <a:xfrm>
            <a:off x="335056" y="16428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9-10 尼 哥 底 母 问 他 说 ： 「 怎 能 有 这 事 呢 ？ 」 耶 稣 回 答 说 ： 「 你 是 以 色 列 人 的 先 生 ， 还 不 明 白 这 事 吗 ？</a:t>
            </a:r>
            <a:endParaRPr/>
          </a:p>
        </p:txBody>
      </p:sp>
      <p:sp>
        <p:nvSpPr>
          <p:cNvPr id="287" name="Google Shape;287;p27"/>
          <p:cNvSpPr txBox="1"/>
          <p:nvPr>
            <p:ph idx="1" type="body"/>
          </p:nvPr>
        </p:nvSpPr>
        <p:spPr>
          <a:xfrm>
            <a:off x="335055" y="1532965"/>
            <a:ext cx="8540003" cy="33796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主要责备</a:t>
            </a:r>
            <a:r>
              <a:rPr lang="en" sz="2300">
                <a:highlight>
                  <a:srgbClr val="FFFF00"/>
                </a:highlight>
              </a:rPr>
              <a:t>属肉体的宗教人士对圣经和神的事的无知</a:t>
            </a:r>
            <a:endParaRPr sz="23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300">
                <a:highlight>
                  <a:srgbClr val="FFFF00"/>
                </a:highlight>
              </a:rPr>
              <a:t>新旧约启示一致</a:t>
            </a:r>
            <a:r>
              <a:rPr lang="en" sz="2300"/>
              <a:t>，尼哥底母应该明白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提后3:15 并 且 知 道 你 是 从 小 明 白 圣 经 ， 这 圣 经 能 使 你 因 信 基 督 耶 稣 ， 有 得 救 的 智 慧 。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太5:17 莫 想 我 来 要 废 掉 律 法 和 先 知 。 我 来 不 是 要 废 掉 ， 乃 是 要 成 全 。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type="title"/>
          </p:nvPr>
        </p:nvSpPr>
        <p:spPr>
          <a:xfrm>
            <a:off x="397808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旧约律法也是因信称义，没有改变</a:t>
            </a:r>
            <a:endParaRPr/>
          </a:p>
        </p:txBody>
      </p:sp>
      <p:sp>
        <p:nvSpPr>
          <p:cNvPr id="293" name="Google Shape;293;p28"/>
          <p:cNvSpPr txBox="1"/>
          <p:nvPr>
            <p:ph idx="1" type="body"/>
          </p:nvPr>
        </p:nvSpPr>
        <p:spPr>
          <a:xfrm>
            <a:off x="251012" y="950259"/>
            <a:ext cx="8695764" cy="39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赛1:16-18 你 们 要 洗 濯 、 自 洁 ， 从 我 眼 前 除 掉 你 们 的 恶 行 ， 要 止 住 作 恶 ，学 习 行 善 ， 寻 求 公 平 ， 解 救 受 欺 压 的 ； 给 孤 儿 伸 冤 ， 为 寡 妇 辨 屈 。耶 和 华 说 ： 你 们 来 ， 我 们 彼 此 辩 论 。 你 们 的 罪 虽 像 朱 红 ， 必 变 成 雪 白 ； 虽 红 如 丹 颜 ， 必 白 如 羊 毛 。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诗32：1-2 （ 大 卫 的 训 诲 诗 。 ） 得 赦 免 其 过 、 遮 盖 其 罪 的 ， 这 人 是 有 福 的 ！凡 心 里 没 有 诡 诈 、 耶 和 华 不 算 为 有 罪 的 ， 这 人 是 有 福 的 ！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 sz="2300"/>
              <a:t>66卷书，1500年，44位作者一致</a:t>
            </a:r>
            <a:endParaRPr sz="23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>
            <p:ph type="title"/>
          </p:nvPr>
        </p:nvSpPr>
        <p:spPr>
          <a:xfrm>
            <a:off x="361950" y="316683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不要学习法利赛人靠行律法称义</a:t>
            </a:r>
            <a:endParaRPr/>
          </a:p>
        </p:txBody>
      </p:sp>
      <p:sp>
        <p:nvSpPr>
          <p:cNvPr id="299" name="Google Shape;299;p29"/>
          <p:cNvSpPr txBox="1"/>
          <p:nvPr>
            <p:ph idx="1" type="body"/>
          </p:nvPr>
        </p:nvSpPr>
        <p:spPr>
          <a:xfrm>
            <a:off x="268950" y="1487424"/>
            <a:ext cx="8659800" cy="3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5"/>
              <a:buNone/>
            </a:pPr>
            <a:r>
              <a:rPr lang="en" sz="2800"/>
              <a:t>罗9:31但 以 色 列 人 追 求 律 法 的 义 ， 反 得 不 着 律 法 的 义 。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5"/>
              <a:buNone/>
            </a:pPr>
            <a:r>
              <a:rPr lang="en" sz="2800"/>
              <a:t>32 这 是 甚 麽 缘 故 呢 ？ 是 因 为 他 们 </a:t>
            </a:r>
            <a:r>
              <a:rPr lang="en" sz="2800">
                <a:highlight>
                  <a:srgbClr val="FFFF00"/>
                </a:highlight>
              </a:rPr>
              <a:t>不 凭 着 信 心 求 ， 只 凭 着 行 为 求 </a:t>
            </a:r>
            <a:r>
              <a:rPr lang="en" sz="2800"/>
              <a:t>， 他 们 正 跌 在 那 绊 脚 石 上 。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>
            <p:ph type="title"/>
          </p:nvPr>
        </p:nvSpPr>
        <p:spPr>
          <a:xfrm>
            <a:off x="819150" y="451153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基督徒=基督的奴隶</a:t>
            </a:r>
            <a:endParaRPr/>
          </a:p>
        </p:txBody>
      </p:sp>
      <p:sp>
        <p:nvSpPr>
          <p:cNvPr id="142" name="Google Shape;142;p3"/>
          <p:cNvSpPr txBox="1"/>
          <p:nvPr>
            <p:ph idx="1" type="body"/>
          </p:nvPr>
        </p:nvSpPr>
        <p:spPr>
          <a:xfrm>
            <a:off x="430306" y="1165412"/>
            <a:ext cx="8310282" cy="372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193"/>
              <a:buNone/>
            </a:pPr>
            <a:r>
              <a:rPr lang="en" sz="2800"/>
              <a:t>我们是</a:t>
            </a:r>
            <a:r>
              <a:rPr lang="en" sz="2800">
                <a:highlight>
                  <a:srgbClr val="FFFF00"/>
                </a:highlight>
              </a:rPr>
              <a:t>被拣选</a:t>
            </a:r>
            <a:r>
              <a:rPr lang="en" sz="2800"/>
              <a:t>的（弗1:4—5；彼前1:1，2:9）；</a:t>
            </a:r>
            <a:r>
              <a:rPr lang="en" sz="2800">
                <a:highlight>
                  <a:srgbClr val="FFFF00"/>
                </a:highlight>
              </a:rPr>
              <a:t>被买赎</a:t>
            </a:r>
            <a:r>
              <a:rPr lang="en" sz="2800"/>
              <a:t>来的（林前6:20，7:23）；</a:t>
            </a:r>
            <a:r>
              <a:rPr lang="en" sz="2800">
                <a:highlight>
                  <a:srgbClr val="FFFF00"/>
                </a:highlight>
              </a:rPr>
              <a:t>被主拥有</a:t>
            </a:r>
            <a:r>
              <a:rPr lang="en" sz="2800"/>
              <a:t>的（罗14:7—9；林前6:19；多2:14）；</a:t>
            </a:r>
            <a:r>
              <a:rPr lang="en" sz="2800">
                <a:highlight>
                  <a:srgbClr val="FFFF00"/>
                </a:highlight>
              </a:rPr>
              <a:t>彻底顺命</a:t>
            </a:r>
            <a:r>
              <a:rPr lang="en" sz="2800"/>
              <a:t>的奴仆（徒5:29；罗6:16—19；腓2:5—8）；</a:t>
            </a:r>
            <a:r>
              <a:rPr lang="en" sz="2800">
                <a:highlight>
                  <a:srgbClr val="FFFF00"/>
                </a:highlight>
              </a:rPr>
              <a:t>一切</a:t>
            </a:r>
            <a:r>
              <a:rPr lang="en" sz="2800"/>
              <a:t>所需用的都完全</a:t>
            </a:r>
            <a:r>
              <a:rPr lang="en" sz="2800">
                <a:highlight>
                  <a:srgbClr val="FFFF00"/>
                </a:highlight>
              </a:rPr>
              <a:t>仰赖主</a:t>
            </a:r>
            <a:r>
              <a:rPr lang="en" sz="2800"/>
              <a:t>（林后9:8—11；腓4:19）。我们最终必须</a:t>
            </a:r>
            <a:r>
              <a:rPr lang="en" sz="2800">
                <a:highlight>
                  <a:srgbClr val="FFFF00"/>
                </a:highlight>
              </a:rPr>
              <a:t>向神交账</a:t>
            </a:r>
            <a:r>
              <a:rPr lang="en" sz="2800"/>
              <a:t>（罗14:12）；按本身所行的</a:t>
            </a:r>
            <a:r>
              <a:rPr lang="en" sz="2800">
                <a:highlight>
                  <a:srgbClr val="FFFF00"/>
                </a:highlight>
              </a:rPr>
              <a:t>受审判</a:t>
            </a:r>
            <a:r>
              <a:rPr lang="en" sz="2800"/>
              <a:t>（林后5:10）；以及被</a:t>
            </a:r>
            <a:r>
              <a:rPr lang="en" sz="2800">
                <a:highlight>
                  <a:srgbClr val="FFFF00"/>
                </a:highlight>
              </a:rPr>
              <a:t>神管教或奖赏</a:t>
            </a:r>
            <a:r>
              <a:rPr lang="en" sz="2800"/>
              <a:t>（来12:5—11；林前3:14）。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0193"/>
              <a:buNone/>
            </a:pPr>
            <a:r>
              <a:rPr lang="en" sz="2800"/>
              <a:t>以上皆是作奴隶的不可或缺的要素。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7027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/>
          <p:nvPr>
            <p:ph type="title"/>
          </p:nvPr>
        </p:nvSpPr>
        <p:spPr>
          <a:xfrm>
            <a:off x="361950" y="316683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不要学习法利赛人靠行律法称义</a:t>
            </a:r>
            <a:endParaRPr/>
          </a:p>
        </p:txBody>
      </p:sp>
      <p:sp>
        <p:nvSpPr>
          <p:cNvPr id="305" name="Google Shape;305;p30"/>
          <p:cNvSpPr txBox="1"/>
          <p:nvPr>
            <p:ph idx="1" type="body"/>
          </p:nvPr>
        </p:nvSpPr>
        <p:spPr>
          <a:xfrm>
            <a:off x="268950" y="1476049"/>
            <a:ext cx="8659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5"/>
              <a:buNone/>
            </a:pPr>
            <a:r>
              <a:rPr lang="en" sz="2800"/>
              <a:t>10：2 我 可 以 证 明 他 们 向 神 有 热 心 ， 但 不 是 按 着 真 知 识 ；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5"/>
              <a:buNone/>
            </a:pPr>
            <a:r>
              <a:rPr lang="en" sz="2800"/>
              <a:t>3 因 为 不 知 道 神 的 义 ， 想 要 </a:t>
            </a:r>
            <a:r>
              <a:rPr lang="en" sz="2800">
                <a:highlight>
                  <a:srgbClr val="FFFF00"/>
                </a:highlight>
              </a:rPr>
              <a:t>立 自 己 的 义 </a:t>
            </a:r>
            <a:r>
              <a:rPr lang="en" sz="2800"/>
              <a:t>， 就 </a:t>
            </a:r>
            <a:r>
              <a:rPr lang="en" sz="2800">
                <a:highlight>
                  <a:srgbClr val="FFFF00"/>
                </a:highlight>
              </a:rPr>
              <a:t>不 服 神 的 义 </a:t>
            </a:r>
            <a:r>
              <a:rPr lang="en" sz="2800"/>
              <a:t>了 。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5"/>
              <a:buNone/>
            </a:pPr>
            <a:r>
              <a:rPr lang="en" sz="2800"/>
              <a:t>4 律 法 的 总 结 就 是 基 督 ， 使 凡 信 他 的 都 得 着 义 。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type="title"/>
          </p:nvPr>
        </p:nvSpPr>
        <p:spPr>
          <a:xfrm>
            <a:off x="370914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不要学习法利赛人假冒为善</a:t>
            </a:r>
            <a:endParaRPr/>
          </a:p>
        </p:txBody>
      </p:sp>
      <p:sp>
        <p:nvSpPr>
          <p:cNvPr id="311" name="Google Shape;311;p31"/>
          <p:cNvSpPr txBox="1"/>
          <p:nvPr>
            <p:ph idx="1" type="body"/>
          </p:nvPr>
        </p:nvSpPr>
        <p:spPr>
          <a:xfrm>
            <a:off x="259975" y="905435"/>
            <a:ext cx="8641977" cy="4010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太6：4 要 叫 你 施 舍 的 事 行 在 暗 中 。 你 父 在 暗 中 察 看 ， 必 然 报 答 你 （ 有 古 卷 ： 必 在 明 处 报 答 你 ） 。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5 你 们 祷 告 的 时 候 ， 不 可 像 那 假 冒 为 善 的 人 ， 爱 站 在 会 堂 里 和 十 字 路 口 上 祷 告 ， 故 意 叫 人 看 见 。 我 实 在 告 诉 你 们 ， 他 们 已 经 得 了 他 们 的 赏 赐 。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 sz="2400"/>
              <a:t>6 你 祷 告 的 时 候 ， 要 进 你 的 内 屋 ， 关 上 门 ， 祷 告 你 在 暗 中 的 父 ； 你 父 在 暗 中 察 看 ， 必 然 报 答 你 。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>
            <p:ph type="ctrTitle"/>
          </p:nvPr>
        </p:nvSpPr>
        <p:spPr>
          <a:xfrm>
            <a:off x="2441409" y="1847700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000"/>
              <a:t>二3、神的拯救与重生</a:t>
            </a:r>
            <a:endParaRPr sz="3000"/>
          </a:p>
        </p:txBody>
      </p:sp>
      <p:sp>
        <p:nvSpPr>
          <p:cNvPr id="317" name="Google Shape;317;p3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约翰福音第三章:1:21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>
            <p:ph type="title"/>
          </p:nvPr>
        </p:nvSpPr>
        <p:spPr>
          <a:xfrm>
            <a:off x="427505" y="236001"/>
            <a:ext cx="828899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14 摩 西 在 旷 野 怎 样 举 蛇 ， 人 子 也 必 照 样 被 举 起 来 ，</a:t>
            </a:r>
            <a:endParaRPr/>
          </a:p>
        </p:txBody>
      </p:sp>
      <p:sp>
        <p:nvSpPr>
          <p:cNvPr id="323" name="Google Shape;323;p33"/>
          <p:cNvSpPr txBox="1"/>
          <p:nvPr>
            <p:ph idx="1" type="body"/>
          </p:nvPr>
        </p:nvSpPr>
        <p:spPr>
          <a:xfrm>
            <a:off x="206188" y="1127848"/>
            <a:ext cx="8543365" cy="36810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民21:1 住 南 地 的 迦 南 人 亚 拉 得 王 ， 听 说 以 色 列 人 从 亚 他 林 路 来 ， 就 和 以 色 列 人 争 战 ， 掳 了 他 们 几 个 人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2 以 色 列 人 向 耶 和 华 发 愿 说 ： 你 若 将 这 民 交 付 我 手 ， 我 就 把 他 们 的 城 邑 尽 行 毁 灭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3 耶 和 华 应 允 了 以 色 列 人 ， 把 迦 南 人 交 付 他 们 ， 他 们 就 把 迦 南 人 和 迦 南 人 的 城 邑 尽 行 毁 灭 。 那 地 方 的 名 便 叫 何 珥 玛 （ 何 珥 玛 就 是 毁 灭 的 意 思 ）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4 他 们 从 何 珥 山 起 行 ， 往 红 海 那 条 路 走 ， 要 绕 过 以 东 地 。 百 姓 因 这 路 难 行 ， 心 中 甚 是 烦 躁 ，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 txBox="1"/>
          <p:nvPr>
            <p:ph idx="1" type="body"/>
          </p:nvPr>
        </p:nvSpPr>
        <p:spPr>
          <a:xfrm>
            <a:off x="206188" y="896470"/>
            <a:ext cx="8740588" cy="4052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5 就 怨 ? 神 和 摩 西 说 ： 你 们 为 甚 麽 把 我 们 从 埃 及 领 出 来 、 使 我 们 死 在 旷 野 呢 ？ 这 里 没 有 粮 ， 没 有 水 ， 我 们 的 心 厌 恶 这 淡 薄 的 食 物 。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04"/>
              <a:buNone/>
            </a:pPr>
            <a:r>
              <a:rPr lang="en" sz="2300"/>
              <a:t>6 於 是 耶 和 华 使 火 蛇 进 入 百 姓 中 间 ， 蛇 就 咬 他 们 。 以 色 列 人 中 死 了 许 多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04"/>
              <a:buNone/>
            </a:pPr>
            <a:r>
              <a:rPr lang="en" sz="2300"/>
              <a:t>7 百 姓 到 摩 西 那 里 ， 说 ： 我 们 怨 ? 耶 和 华 和 你 ， 有 罪 了 。 求 你 祷 告 耶 和 华 ， 叫 这 些 蛇 离 开 我 们 。 於 是 摩 西 为 百 姓 祷 告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04"/>
              <a:buNone/>
            </a:pPr>
            <a:r>
              <a:rPr lang="en" sz="2300"/>
              <a:t>8 耶 和 华 对 摩 西 说 ： 你 制 造 一 条 火 蛇 ， 挂 在 杆 子 上 ； 凡 被 咬 的 ， 一 望 这 蛇 ， 就 必 得 活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04"/>
              <a:buNone/>
            </a:pPr>
            <a:r>
              <a:rPr lang="en" sz="2300"/>
              <a:t>9 摩 西 便 制 造 一 条 铜 蛇 ， 挂 在 杆 子 上 ； 凡 被 蛇 咬 的 ， 一 望 这 铜 蛇 就 活 了 。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61104"/>
              <a:buNone/>
            </a:pPr>
            <a:r>
              <a:t/>
            </a:r>
            <a:endParaRPr sz="2300"/>
          </a:p>
        </p:txBody>
      </p:sp>
      <p:sp>
        <p:nvSpPr>
          <p:cNvPr id="329" name="Google Shape;329;p34"/>
          <p:cNvSpPr txBox="1"/>
          <p:nvPr>
            <p:ph type="title"/>
          </p:nvPr>
        </p:nvSpPr>
        <p:spPr>
          <a:xfrm>
            <a:off x="337858" y="194983"/>
            <a:ext cx="828899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14 摩 西 在 旷 野 怎 样 举 蛇 ， 人 子 也 必 照 样 被 举 起 来 ，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>
            <p:ph type="title"/>
          </p:nvPr>
        </p:nvSpPr>
        <p:spPr>
          <a:xfrm>
            <a:off x="819150" y="394226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民数记21章</a:t>
            </a:r>
            <a:endParaRPr/>
          </a:p>
        </p:txBody>
      </p:sp>
      <p:grpSp>
        <p:nvGrpSpPr>
          <p:cNvPr id="335" name="Google Shape;335;p35"/>
          <p:cNvGrpSpPr/>
          <p:nvPr/>
        </p:nvGrpSpPr>
        <p:grpSpPr>
          <a:xfrm>
            <a:off x="691766" y="1436919"/>
            <a:ext cx="7586776" cy="1138863"/>
            <a:chOff x="1483" y="1042693"/>
            <a:chExt cx="7586776" cy="1138863"/>
          </a:xfrm>
        </p:grpSpPr>
        <p:sp>
          <p:nvSpPr>
            <p:cNvPr id="336" name="Google Shape;336;p35"/>
            <p:cNvSpPr/>
            <p:nvPr/>
          </p:nvSpPr>
          <p:spPr>
            <a:xfrm>
              <a:off x="1483" y="1042693"/>
              <a:ext cx="1201831" cy="1138863"/>
            </a:xfrm>
            <a:prstGeom prst="roundRect">
              <a:avLst>
                <a:gd fmla="val 10000" name="adj"/>
              </a:avLst>
            </a:prstGeom>
            <a:solidFill>
              <a:srgbClr val="0079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5"/>
            <p:cNvSpPr txBox="1"/>
            <p:nvPr/>
          </p:nvSpPr>
          <p:spPr>
            <a:xfrm>
              <a:off x="34839" y="1076049"/>
              <a:ext cx="1135119" cy="1072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以色列犯罪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1297445" y="1495403"/>
              <a:ext cx="199556" cy="23344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5"/>
            <p:cNvSpPr txBox="1"/>
            <p:nvPr/>
          </p:nvSpPr>
          <p:spPr>
            <a:xfrm>
              <a:off x="1297445" y="1542092"/>
              <a:ext cx="139689" cy="140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1579837" y="1053562"/>
              <a:ext cx="1328154" cy="1117125"/>
            </a:xfrm>
            <a:prstGeom prst="roundRect">
              <a:avLst>
                <a:gd fmla="val 10000" name="adj"/>
              </a:avLst>
            </a:prstGeom>
            <a:solidFill>
              <a:srgbClr val="0079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 txBox="1"/>
            <p:nvPr/>
          </p:nvSpPr>
          <p:spPr>
            <a:xfrm>
              <a:off x="1612556" y="1086281"/>
              <a:ext cx="1262716" cy="105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火蛇灾难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3002122" y="1495403"/>
              <a:ext cx="199556" cy="23344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5"/>
            <p:cNvSpPr txBox="1"/>
            <p:nvPr/>
          </p:nvSpPr>
          <p:spPr>
            <a:xfrm>
              <a:off x="3002122" y="1542092"/>
              <a:ext cx="139689" cy="140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3284514" y="1064903"/>
              <a:ext cx="1181348" cy="1094443"/>
            </a:xfrm>
            <a:prstGeom prst="roundRect">
              <a:avLst>
                <a:gd fmla="val 10000" name="adj"/>
              </a:avLst>
            </a:prstGeom>
            <a:solidFill>
              <a:srgbClr val="0079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 txBox="1"/>
            <p:nvPr/>
          </p:nvSpPr>
          <p:spPr>
            <a:xfrm>
              <a:off x="3316569" y="1096958"/>
              <a:ext cx="1117238" cy="1030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悔改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4559993" y="1495403"/>
              <a:ext cx="199556" cy="23344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 txBox="1"/>
            <p:nvPr/>
          </p:nvSpPr>
          <p:spPr>
            <a:xfrm>
              <a:off x="4559993" y="1542092"/>
              <a:ext cx="139689" cy="140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4842385" y="1086681"/>
              <a:ext cx="1133605" cy="1050887"/>
            </a:xfrm>
            <a:prstGeom prst="roundRect">
              <a:avLst>
                <a:gd fmla="val 10000" name="adj"/>
              </a:avLst>
            </a:prstGeom>
            <a:solidFill>
              <a:srgbClr val="0079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5"/>
            <p:cNvSpPr txBox="1"/>
            <p:nvPr/>
          </p:nvSpPr>
          <p:spPr>
            <a:xfrm>
              <a:off x="4873164" y="1117460"/>
              <a:ext cx="1072047" cy="98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铜蛇拯救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6070121" y="1495403"/>
              <a:ext cx="199556" cy="23344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5"/>
            <p:cNvSpPr txBox="1"/>
            <p:nvPr/>
          </p:nvSpPr>
          <p:spPr>
            <a:xfrm>
              <a:off x="6070121" y="1542092"/>
              <a:ext cx="139689" cy="140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6352513" y="1070678"/>
              <a:ext cx="1235746" cy="1082893"/>
            </a:xfrm>
            <a:prstGeom prst="roundRect">
              <a:avLst>
                <a:gd fmla="val 10000" name="adj"/>
              </a:avLst>
            </a:prstGeom>
            <a:solidFill>
              <a:srgbClr val="0079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5"/>
            <p:cNvSpPr txBox="1"/>
            <p:nvPr/>
          </p:nvSpPr>
          <p:spPr>
            <a:xfrm>
              <a:off x="6384230" y="1102395"/>
              <a:ext cx="1172312" cy="1019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仰望得救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35"/>
          <p:cNvSpPr txBox="1"/>
          <p:nvPr/>
        </p:nvSpPr>
        <p:spPr>
          <a:xfrm>
            <a:off x="1289747" y="3179614"/>
            <a:ext cx="63661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加3:13 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基 督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既 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为 我 们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受 （ 原 文 是 成 ） 了 咒 诅 ， 就 赎 出 我 们 脱 离 律 法 的 咒 诅 ； 因 为 经 上 记 着 ： 凡 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挂 在 木 头 上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都 是 被 咒 诅 的 。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 txBox="1"/>
          <p:nvPr>
            <p:ph type="title"/>
          </p:nvPr>
        </p:nvSpPr>
        <p:spPr>
          <a:xfrm>
            <a:off x="514350" y="236001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神用重价换取我们的救恩</a:t>
            </a:r>
            <a:endParaRPr/>
          </a:p>
        </p:txBody>
      </p:sp>
      <p:sp>
        <p:nvSpPr>
          <p:cNvPr id="360" name="Google Shape;360;p36"/>
          <p:cNvSpPr txBox="1"/>
          <p:nvPr>
            <p:ph idx="1" type="body"/>
          </p:nvPr>
        </p:nvSpPr>
        <p:spPr>
          <a:xfrm>
            <a:off x="264459" y="1013011"/>
            <a:ext cx="8615082" cy="40072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4621"/>
              <a:buNone/>
            </a:pPr>
            <a:r>
              <a:rPr lang="en" sz="2800"/>
              <a:t>约3:15-18 叫 一 切 </a:t>
            </a:r>
            <a:r>
              <a:rPr lang="en" sz="2800">
                <a:highlight>
                  <a:srgbClr val="FFFF00"/>
                </a:highlight>
              </a:rPr>
              <a:t>信 他 的 </a:t>
            </a:r>
            <a:r>
              <a:rPr lang="en" sz="2800"/>
              <a:t>都 </a:t>
            </a:r>
            <a:r>
              <a:rPr lang="en" sz="2800">
                <a:highlight>
                  <a:srgbClr val="FFFF00"/>
                </a:highlight>
              </a:rPr>
              <a:t>得 永 生 </a:t>
            </a:r>
            <a:r>
              <a:rPr lang="en" sz="2800"/>
              <a:t>（ 或 作 ： 叫 一 切 信 的 人 在 他 里 面 得 永 生 ） 。</a:t>
            </a:r>
            <a:br>
              <a:rPr lang="en" sz="2800"/>
            </a:br>
            <a:r>
              <a:rPr lang="en" sz="2800"/>
              <a:t>「 </a:t>
            </a:r>
            <a:r>
              <a:rPr lang="en" sz="2800">
                <a:highlight>
                  <a:srgbClr val="FFFF00"/>
                </a:highlight>
              </a:rPr>
              <a:t>神 爱 世 人 </a:t>
            </a:r>
            <a:r>
              <a:rPr lang="en" sz="2800"/>
              <a:t>， 甚 至 将 他 的 </a:t>
            </a:r>
            <a:r>
              <a:rPr lang="en" sz="2800">
                <a:highlight>
                  <a:srgbClr val="FFFF00"/>
                </a:highlight>
              </a:rPr>
              <a:t>独 生 子 赐 给 他 们 </a:t>
            </a:r>
            <a:r>
              <a:rPr lang="en" sz="2800"/>
              <a:t>， 叫 一 切 信 他 的 ， 不 至 灭 亡 ， 反 得 永 生 。因 为 神 差 他 的 儿 子 降 世 ， 不 是 要 定 世 人 的 罪 （ 或 作 ： 审 判 世 人 ； 下 同 ） ， 乃 是 要 叫 世 人 因 他 得 救 。</a:t>
            </a:r>
            <a:r>
              <a:rPr lang="en" sz="2800">
                <a:highlight>
                  <a:srgbClr val="FFFF00"/>
                </a:highlight>
              </a:rPr>
              <a:t>信 他 的 人 </a:t>
            </a:r>
            <a:r>
              <a:rPr lang="en" sz="2800"/>
              <a:t>， </a:t>
            </a:r>
            <a:r>
              <a:rPr lang="en" sz="2800">
                <a:highlight>
                  <a:srgbClr val="FFFF00"/>
                </a:highlight>
              </a:rPr>
              <a:t>不 被 定 罪</a:t>
            </a:r>
            <a:r>
              <a:rPr lang="en" sz="2800"/>
              <a:t> ； </a:t>
            </a:r>
            <a:r>
              <a:rPr lang="en" sz="2800">
                <a:highlight>
                  <a:srgbClr val="FFFF00"/>
                </a:highlight>
              </a:rPr>
              <a:t>不 信 的 人 </a:t>
            </a:r>
            <a:r>
              <a:rPr lang="en" sz="2800"/>
              <a:t>， </a:t>
            </a:r>
            <a:r>
              <a:rPr lang="en" sz="2800">
                <a:highlight>
                  <a:srgbClr val="FFFF00"/>
                </a:highlight>
              </a:rPr>
              <a:t>罪 已 经 定 了 </a:t>
            </a:r>
            <a:r>
              <a:rPr lang="en" sz="2800"/>
              <a:t>， 因 为 他 不 信 神 独 生 子 的 名 。</a:t>
            </a:r>
            <a:endParaRPr sz="28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4621"/>
              <a:buNone/>
            </a:pPr>
            <a:r>
              <a:t/>
            </a:r>
            <a:endParaRPr sz="28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4621"/>
              <a:buNone/>
            </a:pPr>
            <a:r>
              <a:rPr lang="en" sz="2800"/>
              <a:t>使4:12 除 他 以 外 ， 别 无 拯 救 ； 因 为 在 天 下 人 间 ， 没 有 赐 下 别 的 名 ， 我 们 可 以 靠 着 得 救 。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/>
          <p:nvPr>
            <p:ph type="title"/>
          </p:nvPr>
        </p:nvSpPr>
        <p:spPr>
          <a:xfrm>
            <a:off x="666750" y="424258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神用重价换取我们的救恩</a:t>
            </a:r>
            <a:endParaRPr/>
          </a:p>
        </p:txBody>
      </p:sp>
      <p:sp>
        <p:nvSpPr>
          <p:cNvPr id="366" name="Google Shape;366;p37"/>
          <p:cNvSpPr txBox="1"/>
          <p:nvPr>
            <p:ph idx="1" type="body"/>
          </p:nvPr>
        </p:nvSpPr>
        <p:spPr>
          <a:xfrm>
            <a:off x="340659" y="1120588"/>
            <a:ext cx="8534400" cy="37741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赛53；5 哪 知 他 为 我 们 的 过 犯 受 害 ， 为 我 们 的 罪 孽 压 伤 。 因 他 受 的 刑 罚 ， 我 们 得 平 安 ； 因 他 受 的 鞭 伤 ， 我 们 得 医 治 。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启5:9 他 们 唱 新 歌 ， 说 ： 你 配 拿 书 卷 ， 配 揭 开 七 印 ； 因 为 你 曾 被 杀 ， 用 自 己 的 血 从 各 族 、 各 方 、 各 民 、 各 国 中 买 了 人 来 ， 叫 他 们 归 於 神 ，</a:t>
            </a:r>
            <a:endParaRPr sz="23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罗6:23 23 因 为 罪 的 工 价 乃 是 死 ； 惟 有 神 的 恩 赐 ， 在 我 们 的 主 基 督 耶 稣 里 ， 乃 是 永 生 。</a:t>
            </a:r>
            <a:endParaRPr sz="23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 txBox="1"/>
          <p:nvPr>
            <p:ph type="title"/>
          </p:nvPr>
        </p:nvSpPr>
        <p:spPr>
          <a:xfrm>
            <a:off x="747432" y="298753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属肉体世界的不信</a:t>
            </a:r>
            <a:endParaRPr/>
          </a:p>
        </p:txBody>
      </p:sp>
      <p:sp>
        <p:nvSpPr>
          <p:cNvPr id="372" name="Google Shape;372;p38"/>
          <p:cNvSpPr txBox="1"/>
          <p:nvPr>
            <p:ph idx="1" type="body"/>
          </p:nvPr>
        </p:nvSpPr>
        <p:spPr>
          <a:xfrm>
            <a:off x="376517" y="914400"/>
            <a:ext cx="8399929" cy="3783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800"/>
              <a:t>19-20 光 来 到 世 间 ， 世 人 因 自 己 的 行 为 是 恶 的 ， 不 爱 光 ， 倒 爱 黑 暗 ， 定 他 们 的 罪 就 是 在 此 。凡 作 恶 的 便 恨 光 ， 并 不 来 就 光 ， 恐 怕 他 的 行 为 受 责 备 。</a:t>
            </a:r>
            <a:endParaRPr sz="28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8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800"/>
              <a:t>林前1:23 我 们 却 是 传 钉 十 字 架 的 基 督 ， 在 犹 太 人 为 绊 脚 石 ， 在 外 邦 人 为 愚 拙 ；</a:t>
            </a:r>
            <a:endParaRPr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621926" y="325647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信=就=顺从</a:t>
            </a:r>
            <a:endParaRPr/>
          </a:p>
        </p:txBody>
      </p:sp>
      <p:sp>
        <p:nvSpPr>
          <p:cNvPr id="378" name="Google Shape;378;p39"/>
          <p:cNvSpPr txBox="1"/>
          <p:nvPr>
            <p:ph idx="1" type="body"/>
          </p:nvPr>
        </p:nvSpPr>
        <p:spPr>
          <a:xfrm>
            <a:off x="358588" y="1084729"/>
            <a:ext cx="8408894" cy="3733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21-22 但 行 真 理 的 必 来 </a:t>
            </a:r>
            <a:r>
              <a:rPr lang="en" sz="2300">
                <a:highlight>
                  <a:srgbClr val="FFFF00"/>
                </a:highlight>
              </a:rPr>
              <a:t>就</a:t>
            </a:r>
            <a:r>
              <a:rPr lang="en" sz="2300"/>
              <a:t> 光 ， 要 </a:t>
            </a:r>
            <a:r>
              <a:rPr lang="en" sz="2300">
                <a:highlight>
                  <a:srgbClr val="FFFF00"/>
                </a:highlight>
              </a:rPr>
              <a:t>显 明</a:t>
            </a:r>
            <a:r>
              <a:rPr lang="en" sz="2300"/>
              <a:t> 他 </a:t>
            </a:r>
            <a:r>
              <a:rPr lang="en" sz="2300">
                <a:highlight>
                  <a:srgbClr val="FFFF00"/>
                </a:highlight>
              </a:rPr>
              <a:t>所 行 </a:t>
            </a:r>
            <a:r>
              <a:rPr lang="en" sz="2300"/>
              <a:t>的 是 </a:t>
            </a:r>
            <a:r>
              <a:rPr lang="en" sz="2300">
                <a:highlight>
                  <a:srgbClr val="FFFF00"/>
                </a:highlight>
              </a:rPr>
              <a:t>靠 神 而 行 </a:t>
            </a:r>
            <a:r>
              <a:rPr lang="en" sz="2300"/>
              <a:t>。 」这 事 以 後 ， 耶 稣 和 门 徒 到 了 犹 太 地 ， 在 那 里 居 住 ， 施 洗 。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36 </a:t>
            </a:r>
            <a:r>
              <a:rPr lang="en" sz="2300">
                <a:highlight>
                  <a:srgbClr val="FFFF00"/>
                </a:highlight>
              </a:rPr>
              <a:t>信</a:t>
            </a:r>
            <a:r>
              <a:rPr lang="en" sz="2300"/>
              <a:t> 子 的 人 有 永 生 ； 不 </a:t>
            </a:r>
            <a:r>
              <a:rPr lang="en" sz="2300">
                <a:highlight>
                  <a:srgbClr val="FFFF00"/>
                </a:highlight>
              </a:rPr>
              <a:t>信</a:t>
            </a:r>
            <a:r>
              <a:rPr lang="en" sz="2300"/>
              <a:t> 子 的 人 得 不 着 永 生 （ 原 文 作 不 得 见 永 生 ） ， 神 的 震 怒 常 在 他 身 上 。 」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1300"/>
              <a:buNone/>
            </a:pPr>
            <a:r>
              <a:rPr lang="en" sz="2300"/>
              <a:t>Believe=obey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type="title"/>
          </p:nvPr>
        </p:nvSpPr>
        <p:spPr>
          <a:xfrm>
            <a:off x="625946" y="3798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信福音的失与得</a:t>
            </a:r>
            <a:endParaRPr/>
          </a:p>
        </p:txBody>
      </p:sp>
      <p:sp>
        <p:nvSpPr>
          <p:cNvPr id="148" name="Google Shape;148;p4"/>
          <p:cNvSpPr txBox="1"/>
          <p:nvPr>
            <p:ph idx="1" type="body"/>
          </p:nvPr>
        </p:nvSpPr>
        <p:spPr>
          <a:xfrm>
            <a:off x="378372" y="1182075"/>
            <a:ext cx="8475542" cy="3733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馬 可 福 音 8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34 於 是 叫 众 人 和 门 徒 来 ， 对 他 们 说 ： 若 有 人 要 </a:t>
            </a:r>
            <a:r>
              <a:rPr lang="en" sz="2400">
                <a:highlight>
                  <a:srgbClr val="FFFF00"/>
                </a:highlight>
              </a:rPr>
              <a:t>跟 从 我 </a:t>
            </a:r>
            <a:r>
              <a:rPr lang="en" sz="2400"/>
              <a:t>， 就 </a:t>
            </a:r>
            <a:r>
              <a:rPr lang="en" sz="2400">
                <a:highlight>
                  <a:srgbClr val="FFFF00"/>
                </a:highlight>
              </a:rPr>
              <a:t>当 舍 己 </a:t>
            </a:r>
            <a:r>
              <a:rPr lang="en" sz="2400"/>
              <a:t>， 背 起 他 的 十 字 架 来 跟 从 我 。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35 因 为 ， 凡 要 </a:t>
            </a:r>
            <a:r>
              <a:rPr lang="en" sz="2400">
                <a:highlight>
                  <a:srgbClr val="FFFF00"/>
                </a:highlight>
              </a:rPr>
              <a:t>救 自 己 生 命 </a:t>
            </a:r>
            <a:r>
              <a:rPr lang="en" sz="2400"/>
              <a:t>（ 或 作 ： 灵 魂 ； 下 同 ） 的 ， </a:t>
            </a:r>
            <a:r>
              <a:rPr lang="en" sz="2400">
                <a:highlight>
                  <a:srgbClr val="FFFF00"/>
                </a:highlight>
              </a:rPr>
              <a:t>必 丧 掉 生 命 </a:t>
            </a:r>
            <a:r>
              <a:rPr lang="en" sz="2400"/>
              <a:t>； 凡 为 我 和 福 音 丧 掉 生 命 的 ， 必 救 了 生 命 。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/>
          <p:nvPr>
            <p:ph type="title"/>
          </p:nvPr>
        </p:nvSpPr>
        <p:spPr>
          <a:xfrm>
            <a:off x="460561" y="31668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尼哥底母得到重生</a:t>
            </a:r>
            <a:endParaRPr/>
          </a:p>
        </p:txBody>
      </p:sp>
      <p:sp>
        <p:nvSpPr>
          <p:cNvPr id="384" name="Google Shape;384;p40"/>
          <p:cNvSpPr txBox="1"/>
          <p:nvPr>
            <p:ph idx="1" type="body"/>
          </p:nvPr>
        </p:nvSpPr>
        <p:spPr>
          <a:xfrm>
            <a:off x="317125" y="923924"/>
            <a:ext cx="8513109" cy="39028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100"/>
              <a:t>约7:50-52 内 中 有 </a:t>
            </a:r>
            <a:r>
              <a:rPr lang="en" sz="2100">
                <a:highlight>
                  <a:srgbClr val="FFFF00"/>
                </a:highlight>
              </a:rPr>
              <a:t>尼 哥 底 母 </a:t>
            </a:r>
            <a:r>
              <a:rPr lang="en" sz="2100"/>
              <a:t>， 就 是 从 前 去 见 耶 稣 的 ， </a:t>
            </a:r>
            <a:r>
              <a:rPr lang="en" sz="2100">
                <a:highlight>
                  <a:srgbClr val="FFFF00"/>
                </a:highlight>
              </a:rPr>
              <a:t>对 他 们 说 </a:t>
            </a:r>
            <a:r>
              <a:rPr lang="en" sz="2100"/>
              <a:t>：不 先 听 本 人 的 口 供 ， 不 知 道 他 所 做 的 事 ， 难 道 我 们 的 律 法 还 定 他 的 罪 麽 ？他 们 回 答 说 ： 你 也 是 出 於 加 利 利 麽 ？ 你 且 去 查 考 ， 就 可 知 道 加 利 利 没 有 出 过 先 知 。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100"/>
              <a:t>约19:38 这 些 事 以 後 ， 有 亚 利 马 太 人 约 瑟 ， 是 耶 稣 的 门 徒 ， 只 因 怕 犹 太 人 ， 就 暗 暗 的 作 门 徒 。 他 来 求 彼 拉 多 ， 要 把 耶 稣 的 身 体 领 去 。 彼 拉 多 允 准 ， 他 就 把 耶 稣 的 身 体 领 去 了 。 又 有 </a:t>
            </a:r>
            <a:r>
              <a:rPr lang="en" sz="2100">
                <a:highlight>
                  <a:srgbClr val="FFFF00"/>
                </a:highlight>
              </a:rPr>
              <a:t>尼 哥 底 母 </a:t>
            </a:r>
            <a:r>
              <a:rPr lang="en" sz="2100"/>
              <a:t>， 就 是 先 前 夜 里 去 见 耶 稣 的 ， </a:t>
            </a:r>
            <a:r>
              <a:rPr lang="en" sz="2100">
                <a:highlight>
                  <a:srgbClr val="FFFF00"/>
                </a:highlight>
              </a:rPr>
              <a:t>带 着 没 药 和 沉 香 约 有 一 百 斤 前 来 </a:t>
            </a:r>
            <a:r>
              <a:rPr lang="en" sz="2100"/>
              <a:t>。</a:t>
            </a:r>
            <a:endParaRPr sz="2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 txBox="1"/>
          <p:nvPr>
            <p:ph type="ctrTitle"/>
          </p:nvPr>
        </p:nvSpPr>
        <p:spPr>
          <a:xfrm>
            <a:off x="559624" y="1123649"/>
            <a:ext cx="2038533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000"/>
              <a:t>三祂要求真敬拜</a:t>
            </a:r>
            <a:endParaRPr sz="3000"/>
          </a:p>
        </p:txBody>
      </p:sp>
      <p:sp>
        <p:nvSpPr>
          <p:cNvPr id="390" name="Google Shape;390;p41"/>
          <p:cNvSpPr txBox="1"/>
          <p:nvPr>
            <p:ph idx="1" type="subTitle"/>
          </p:nvPr>
        </p:nvSpPr>
        <p:spPr>
          <a:xfrm>
            <a:off x="689105" y="2700558"/>
            <a:ext cx="138269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rPr lang="en"/>
              <a:t>约翰福音四章:1:30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  <p:pic>
        <p:nvPicPr>
          <p:cNvPr descr="A person and person sitting at a well" id="391" name="Google Shape;39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8157" y="744260"/>
            <a:ext cx="6112937" cy="376849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"/>
          <p:cNvSpPr txBox="1"/>
          <p:nvPr>
            <p:ph type="title"/>
          </p:nvPr>
        </p:nvSpPr>
        <p:spPr>
          <a:xfrm>
            <a:off x="496420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撒 玛 利 亚 的 妇 人</a:t>
            </a:r>
            <a:endParaRPr/>
          </a:p>
        </p:txBody>
      </p:sp>
      <p:sp>
        <p:nvSpPr>
          <p:cNvPr id="397" name="Google Shape;397;p42"/>
          <p:cNvSpPr txBox="1"/>
          <p:nvPr>
            <p:ph idx="1" type="body"/>
          </p:nvPr>
        </p:nvSpPr>
        <p:spPr>
          <a:xfrm>
            <a:off x="4572000" y="1137811"/>
            <a:ext cx="4183711" cy="35507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100"/>
              <a:t>撒马利亚妇人：</a:t>
            </a:r>
            <a:endParaRPr sz="21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100"/>
              <a:t>淫乱和破碎的婚姻</a:t>
            </a:r>
            <a:endParaRPr sz="21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100"/>
              <a:t>被社会排斥</a:t>
            </a:r>
            <a:endParaRPr sz="21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100"/>
              <a:t>冷漠，情欲，自我为中心，不道德，宗教偏见</a:t>
            </a:r>
            <a:endParaRPr sz="2100"/>
          </a:p>
        </p:txBody>
      </p:sp>
      <p:sp>
        <p:nvSpPr>
          <p:cNvPr id="398" name="Google Shape;398;p42"/>
          <p:cNvSpPr txBox="1"/>
          <p:nvPr/>
        </p:nvSpPr>
        <p:spPr>
          <a:xfrm>
            <a:off x="388289" y="1137811"/>
            <a:ext cx="4031311" cy="3778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撒马利亚人：</a:t>
            </a:r>
            <a:endParaRPr b="0" i="0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混血犹太人</a:t>
            </a:r>
            <a:endParaRPr b="0" i="0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主前722（王下17:23-25）以色列被虏和周边民族通婚</a:t>
            </a:r>
            <a:endParaRPr b="0" i="0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混杂偶像崇拜</a:t>
            </a:r>
            <a:endParaRPr b="0" i="0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几个世纪，犹太人不屑与撒马利亚人往来</a:t>
            </a:r>
            <a:endParaRPr b="0" i="0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犹太人认为比外邦人更可恨</a:t>
            </a:r>
            <a:endParaRPr b="0" i="0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 txBox="1"/>
          <p:nvPr>
            <p:ph type="title"/>
          </p:nvPr>
        </p:nvSpPr>
        <p:spPr>
          <a:xfrm>
            <a:off x="514350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3-4 他 就 离 了 犹 太 ， 又 往 加 利 利 去 。 </a:t>
            </a:r>
            <a:r>
              <a:rPr lang="en">
                <a:highlight>
                  <a:srgbClr val="FFFF00"/>
                </a:highlight>
              </a:rPr>
              <a:t>必 须</a:t>
            </a:r>
            <a:r>
              <a:rPr lang="en"/>
              <a:t> 经 过 撒 玛 利 亚 ，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404" name="Google Shape;404;p43"/>
          <p:cNvSpPr txBox="1"/>
          <p:nvPr>
            <p:ph idx="1" type="body"/>
          </p:nvPr>
        </p:nvSpPr>
        <p:spPr>
          <a:xfrm>
            <a:off x="3101789" y="986118"/>
            <a:ext cx="5773270" cy="42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7 有 一 个 撒 玛 利 亚 的 妇 人 来 打 水 。 耶 稣 对 他 说 ： 「 请 你 给 我 水 喝 。 」</a:t>
            </a:r>
            <a:endParaRPr sz="18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9 撒 玛 利 亚 的 妇 人 对 他 说 ： 「 你 既 是 犹 太 人 ， 怎 麽 向 我 一 个 撒 马 利 亚 妇 人 要 水 喝 呢 ？ 」 原 来 </a:t>
            </a:r>
            <a:r>
              <a:rPr lang="en" sz="1800">
                <a:highlight>
                  <a:srgbClr val="FFFF00"/>
                </a:highlight>
              </a:rPr>
              <a:t>犹 太 人 和 撒 玛 利 亚 人 没 有 来 往 </a:t>
            </a:r>
            <a:r>
              <a:rPr lang="en" sz="1800"/>
              <a:t>。</a:t>
            </a:r>
            <a:endParaRPr sz="1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是必须吗？</a:t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路19:10 人 子 来 ， 为 要 寻 找 ， 拯 救 失 丧 的 人 。</a:t>
            </a:r>
            <a:endParaRPr sz="1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耶稣为她受死，</a:t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包括</a:t>
            </a:r>
            <a:r>
              <a:rPr lang="en" sz="1800">
                <a:highlight>
                  <a:srgbClr val="FFFF00"/>
                </a:highlight>
              </a:rPr>
              <a:t>你和我</a:t>
            </a:r>
            <a:endParaRPr sz="1800">
              <a:highlight>
                <a:srgbClr val="FFFF00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包括我们</a:t>
            </a:r>
            <a:r>
              <a:rPr lang="en" sz="1800">
                <a:highlight>
                  <a:srgbClr val="FFFF00"/>
                </a:highlight>
              </a:rPr>
              <a:t>喜欢和不喜欢的人</a:t>
            </a:r>
            <a:endParaRPr sz="1800">
              <a:highlight>
                <a:srgbClr val="FFFF00"/>
              </a:highlight>
            </a:endParaRPr>
          </a:p>
        </p:txBody>
      </p:sp>
      <p:pic>
        <p:nvPicPr>
          <p:cNvPr id="405" name="Google Shape;4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15" y="1138440"/>
            <a:ext cx="2883273" cy="400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"/>
          <p:cNvSpPr txBox="1"/>
          <p:nvPr>
            <p:ph type="title"/>
          </p:nvPr>
        </p:nvSpPr>
        <p:spPr>
          <a:xfrm>
            <a:off x="718250" y="284346"/>
            <a:ext cx="7505700" cy="13382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10 耶 稣 回 答 说 ： 「 你 若 知 道 神 的 恩 赐 ， 和 对 你 说 『 给 我 水 喝 』 的 是 谁 ， 你 必 早 求 他 ， 他 也 必 早 给 了 你 </a:t>
            </a:r>
            <a:r>
              <a:rPr lang="en">
                <a:highlight>
                  <a:srgbClr val="FFFF00"/>
                </a:highlight>
              </a:rPr>
              <a:t>活 水</a:t>
            </a:r>
            <a:r>
              <a:rPr lang="en"/>
              <a:t> 。 」</a:t>
            </a:r>
            <a:endParaRPr/>
          </a:p>
        </p:txBody>
      </p:sp>
      <p:sp>
        <p:nvSpPr>
          <p:cNvPr id="411" name="Google Shape;411;p44"/>
          <p:cNvSpPr txBox="1"/>
          <p:nvPr>
            <p:ph idx="1" type="body"/>
          </p:nvPr>
        </p:nvSpPr>
        <p:spPr>
          <a:xfrm>
            <a:off x="367553" y="1559858"/>
            <a:ext cx="8471647" cy="32362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300"/>
              <a:t>主耶稣口渴 →妇人的枯竭灵魂的需要</a:t>
            </a:r>
            <a:endParaRPr sz="2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300"/>
              <a:t>妇人大的水：雅各井的水 </a:t>
            </a:r>
            <a:endParaRPr sz="23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2300"/>
              <a:t>4:13凡 喝 这 水 的 还 要 再 渴 ；</a:t>
            </a:r>
            <a:endParaRPr sz="2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300"/>
              <a:t>主耶稣赐的活水</a:t>
            </a:r>
            <a:endParaRPr sz="23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2300"/>
              <a:t>4:14要 在 他 里 头 成 为 泉 源 ， 直 涌 到 永 生 。 </a:t>
            </a:r>
            <a:endParaRPr sz="23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2300"/>
              <a:t>3:6 从 肉 身 生 的 就 是 肉 身 ； 从 灵 生 的 就 是 灵 。</a:t>
            </a:r>
            <a:endParaRPr sz="2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300"/>
              <a:t>永生的救恩解决妇人的枯竭灵魂</a:t>
            </a:r>
            <a:endParaRPr sz="2300"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3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5"/>
          <p:cNvSpPr txBox="1"/>
          <p:nvPr>
            <p:ph type="title"/>
          </p:nvPr>
        </p:nvSpPr>
        <p:spPr>
          <a:xfrm>
            <a:off x="514350" y="478487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耶稣指出妇人枯竭灵魂的根源</a:t>
            </a:r>
            <a:endParaRPr/>
          </a:p>
        </p:txBody>
      </p:sp>
      <p:sp>
        <p:nvSpPr>
          <p:cNvPr id="417" name="Google Shape;417;p45"/>
          <p:cNvSpPr txBox="1"/>
          <p:nvPr>
            <p:ph idx="1" type="body"/>
          </p:nvPr>
        </p:nvSpPr>
        <p:spPr>
          <a:xfrm>
            <a:off x="313765" y="1326776"/>
            <a:ext cx="8184775" cy="350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15 妇 人 说 ： 「 先 生 ， 请 把 这 水 赐 给 我 ， 叫 我 不 渴 ， 也 不 用 来 这 麽 远 打 水 。 」</a:t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t/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17-18 耶 稣 说 ： 「 你 去 叫 你 丈 夫 也 到 这 里 来 。 」妇 人 说 ： 「 我 没 有 丈 夫 。 」 耶 稣 说 ： 「 你 说 没 有 丈 夫 是 不 错 的 。你 已 经 </a:t>
            </a:r>
            <a:r>
              <a:rPr lang="en" sz="2400">
                <a:highlight>
                  <a:srgbClr val="FFFF00"/>
                </a:highlight>
              </a:rPr>
              <a:t>有 五 个 丈 夫 </a:t>
            </a:r>
            <a:r>
              <a:rPr lang="en" sz="2400"/>
              <a:t>， 你 </a:t>
            </a:r>
            <a:r>
              <a:rPr lang="en" sz="2400">
                <a:highlight>
                  <a:srgbClr val="FFFF00"/>
                </a:highlight>
              </a:rPr>
              <a:t>现 在 有 </a:t>
            </a:r>
            <a:r>
              <a:rPr lang="en" sz="2400"/>
              <a:t>的 并 </a:t>
            </a:r>
            <a:r>
              <a:rPr lang="en" sz="2400">
                <a:highlight>
                  <a:srgbClr val="FFFF00"/>
                </a:highlight>
              </a:rPr>
              <a:t>不 是 你 的 丈 夫 </a:t>
            </a:r>
            <a:r>
              <a:rPr lang="en" sz="2400"/>
              <a:t>。 你 这 话 是 真 的 。 」</a:t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t/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8558"/>
              <a:buNone/>
            </a:pPr>
            <a:r>
              <a:rPr lang="en" sz="2400"/>
              <a:t>19 妇 人 说 ： 先 生 ， 我 看 出 </a:t>
            </a:r>
            <a:r>
              <a:rPr lang="en" sz="2400">
                <a:highlight>
                  <a:srgbClr val="FFFF00"/>
                </a:highlight>
              </a:rPr>
              <a:t>你 是 先 知 </a:t>
            </a:r>
            <a:r>
              <a:rPr lang="en" sz="2400"/>
              <a:t>。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 txBox="1"/>
          <p:nvPr>
            <p:ph type="title"/>
          </p:nvPr>
        </p:nvSpPr>
        <p:spPr>
          <a:xfrm>
            <a:off x="451597" y="2274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哪里敬拜无关紧要，关键是对象，何时，如何</a:t>
            </a:r>
            <a:endParaRPr/>
          </a:p>
        </p:txBody>
      </p:sp>
      <p:sp>
        <p:nvSpPr>
          <p:cNvPr id="423" name="Google Shape;423;p46"/>
          <p:cNvSpPr txBox="1"/>
          <p:nvPr>
            <p:ph idx="1" type="body"/>
          </p:nvPr>
        </p:nvSpPr>
        <p:spPr>
          <a:xfrm>
            <a:off x="376518" y="896471"/>
            <a:ext cx="8184776" cy="4019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20 我 们 的 祖 宗 在 这 山 上 礼 拜 ， 你 们 倒 说 ， 应 当 礼 拜 的 地 方 是 在 耶 路 撒 冷 。 」</a:t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23-24 时 候 将 到 ， </a:t>
            </a:r>
            <a:r>
              <a:rPr lang="en" sz="2400">
                <a:highlight>
                  <a:srgbClr val="FFFF00"/>
                </a:highlight>
              </a:rPr>
              <a:t>如 今</a:t>
            </a:r>
            <a:r>
              <a:rPr lang="en" sz="2400"/>
              <a:t> 就 是 了 ， 那 </a:t>
            </a:r>
            <a:r>
              <a:rPr lang="en" sz="2400">
                <a:highlight>
                  <a:srgbClr val="FFFF00"/>
                </a:highlight>
              </a:rPr>
              <a:t>真 正 拜 父 </a:t>
            </a:r>
            <a:r>
              <a:rPr lang="en" sz="2400"/>
              <a:t>的 ， 要 用 </a:t>
            </a:r>
            <a:r>
              <a:rPr lang="en" sz="2400">
                <a:highlight>
                  <a:srgbClr val="FFFF00"/>
                </a:highlight>
              </a:rPr>
              <a:t>心 灵</a:t>
            </a:r>
            <a:r>
              <a:rPr lang="en" sz="2400"/>
              <a:t> 和 </a:t>
            </a:r>
            <a:r>
              <a:rPr lang="en" sz="2400">
                <a:highlight>
                  <a:srgbClr val="FFFF00"/>
                </a:highlight>
              </a:rPr>
              <a:t>诚 实</a:t>
            </a:r>
            <a:r>
              <a:rPr lang="en" sz="2400"/>
              <a:t> 拜 他 ， 因 为 父 要 这 样 的 人 拜 他 。神 是 个 灵 （ 或 无 个 字 ） ， 所 以 拜 他 的 必 须 用 心 灵 和 诚 实 拜 他 。 」</a:t>
            </a:r>
            <a:endParaRPr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7"/>
          <p:cNvSpPr txBox="1"/>
          <p:nvPr>
            <p:ph type="title"/>
          </p:nvPr>
        </p:nvSpPr>
        <p:spPr>
          <a:xfrm>
            <a:off x="819150" y="42425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主耶稣向妇人启示祂是基督</a:t>
            </a:r>
            <a:endParaRPr/>
          </a:p>
        </p:txBody>
      </p:sp>
      <p:sp>
        <p:nvSpPr>
          <p:cNvPr id="429" name="Google Shape;429;p47"/>
          <p:cNvSpPr txBox="1"/>
          <p:nvPr>
            <p:ph idx="1" type="body"/>
          </p:nvPr>
        </p:nvSpPr>
        <p:spPr>
          <a:xfrm>
            <a:off x="510988" y="1443318"/>
            <a:ext cx="7813862" cy="2995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25 妇 人 说 ： 「 我 知 道 弥 赛 亚 （ 就 是 那 称 为 基 督 的 ） 要 来 ； 他 来 了 ， 必 将 一 切 的 事 都 告 诉 我 们 。 」</a:t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26 耶 稣 说 ： 「 </a:t>
            </a:r>
            <a:r>
              <a:rPr lang="en" sz="2400">
                <a:highlight>
                  <a:srgbClr val="FFFF00"/>
                </a:highlight>
              </a:rPr>
              <a:t>这 和 你 说 话 的 就 是 他 ！ </a:t>
            </a:r>
            <a:r>
              <a:rPr lang="en" sz="2400"/>
              <a:t>」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8"/>
          <p:cNvSpPr txBox="1"/>
          <p:nvPr>
            <p:ph type="title"/>
          </p:nvPr>
        </p:nvSpPr>
        <p:spPr>
          <a:xfrm>
            <a:off x="819150" y="433224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妇人悔改为基督作见证</a:t>
            </a:r>
            <a:endParaRPr/>
          </a:p>
        </p:txBody>
      </p:sp>
      <p:sp>
        <p:nvSpPr>
          <p:cNvPr id="435" name="Google Shape;435;p48"/>
          <p:cNvSpPr txBox="1"/>
          <p:nvPr>
            <p:ph idx="1" type="body"/>
          </p:nvPr>
        </p:nvSpPr>
        <p:spPr>
          <a:xfrm>
            <a:off x="502024" y="1387824"/>
            <a:ext cx="7822826" cy="3050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28 那 妇 人 </a:t>
            </a:r>
            <a:r>
              <a:rPr lang="en" sz="2400">
                <a:highlight>
                  <a:srgbClr val="FFFF00"/>
                </a:highlight>
              </a:rPr>
              <a:t>就 留 下 水 罐 子 </a:t>
            </a:r>
            <a:r>
              <a:rPr lang="en" sz="2400"/>
              <a:t>， 往 城 里 去 ， </a:t>
            </a:r>
            <a:r>
              <a:rPr lang="en" sz="2400">
                <a:highlight>
                  <a:srgbClr val="FFFF00"/>
                </a:highlight>
              </a:rPr>
              <a:t>对 众 人 </a:t>
            </a:r>
            <a:r>
              <a:rPr lang="en" sz="2400"/>
              <a:t>说 ：</a:t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29 「 你 们 来 看 ！ 有 一 个 人 将 </a:t>
            </a:r>
            <a:r>
              <a:rPr lang="en" sz="2400">
                <a:highlight>
                  <a:srgbClr val="FFFF00"/>
                </a:highlight>
              </a:rPr>
              <a:t>我 素 来 所 行 的 一 切 </a:t>
            </a:r>
            <a:r>
              <a:rPr lang="en" sz="2400"/>
              <a:t>事 都 给 我 说 出 来 了 ， 莫 非 这 </a:t>
            </a:r>
            <a:r>
              <a:rPr lang="en" sz="2400">
                <a:highlight>
                  <a:srgbClr val="FFFF00"/>
                </a:highlight>
              </a:rPr>
              <a:t>就 是 基 督 </a:t>
            </a:r>
            <a:r>
              <a:rPr lang="en" sz="2400"/>
              <a:t>吗 ？ 」</a:t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30 众 人 就 出 城 ， 往 耶 稣 那 里 去 。</a:t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"/>
          <p:cNvSpPr txBox="1"/>
          <p:nvPr>
            <p:ph type="title"/>
          </p:nvPr>
        </p:nvSpPr>
        <p:spPr>
          <a:xfrm>
            <a:off x="693644" y="595026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尼哥底母与撒马利亚妇人</a:t>
            </a:r>
            <a:endParaRPr/>
          </a:p>
        </p:txBody>
      </p:sp>
      <p:sp>
        <p:nvSpPr>
          <p:cNvPr id="441" name="Google Shape;441;p49"/>
          <p:cNvSpPr txBox="1"/>
          <p:nvPr>
            <p:ph idx="1" type="body"/>
          </p:nvPr>
        </p:nvSpPr>
        <p:spPr>
          <a:xfrm>
            <a:off x="693644" y="1667425"/>
            <a:ext cx="375285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800"/>
              <a:t>犹太人</a:t>
            </a:r>
            <a:endParaRPr sz="2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800"/>
              <a:t>男人</a:t>
            </a:r>
            <a:endParaRPr sz="2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800"/>
              <a:t>宗教领袖</a:t>
            </a:r>
            <a:endParaRPr sz="2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800"/>
              <a:t>有学问</a:t>
            </a:r>
            <a:endParaRPr sz="2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800"/>
              <a:t>社会上流</a:t>
            </a:r>
            <a:endParaRPr sz="2800"/>
          </a:p>
        </p:txBody>
      </p:sp>
      <p:sp>
        <p:nvSpPr>
          <p:cNvPr id="442" name="Google Shape;442;p49"/>
          <p:cNvSpPr txBox="1"/>
          <p:nvPr/>
        </p:nvSpPr>
        <p:spPr>
          <a:xfrm>
            <a:off x="4697506" y="1623174"/>
            <a:ext cx="375285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撒马利亚人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女人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不贞妇人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没受过教育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b="0" i="0" lang="en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最低阶层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819150" y="214978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主耶稣做了奴隶的榜样</a:t>
            </a:r>
            <a:endParaRPr/>
          </a:p>
        </p:txBody>
      </p:sp>
      <p:sp>
        <p:nvSpPr>
          <p:cNvPr id="154" name="Google Shape;154;p5"/>
          <p:cNvSpPr txBox="1"/>
          <p:nvPr>
            <p:ph idx="1" type="body"/>
          </p:nvPr>
        </p:nvSpPr>
        <p:spPr>
          <a:xfrm>
            <a:off x="321617" y="1344706"/>
            <a:ext cx="8450317" cy="34892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2400"/>
              <a:t>腓2:5-8 你 们 当 以 基 督 耶 稣 的 </a:t>
            </a:r>
            <a:r>
              <a:rPr lang="en" sz="2400">
                <a:highlight>
                  <a:srgbClr val="FFFF00"/>
                </a:highlight>
              </a:rPr>
              <a:t>心 为 心 </a:t>
            </a:r>
            <a:r>
              <a:rPr lang="en" sz="2400"/>
              <a:t>：他 本 有 神 的 形 像 ， 不 以 自 己 与 神 同 等 为 强 夺 的 ；反 倒 虚 己 ， 取 了 </a:t>
            </a:r>
            <a:r>
              <a:rPr lang="en" sz="2400">
                <a:highlight>
                  <a:srgbClr val="FFFF00"/>
                </a:highlight>
              </a:rPr>
              <a:t>奴 仆 的 形 像 </a:t>
            </a:r>
            <a:r>
              <a:rPr lang="en" sz="2400"/>
              <a:t>， 成 为 人 的 样 式 ；既 有 人 的 样 子 ， 就 自 己 卑 微 ， 存 心 </a:t>
            </a:r>
            <a:r>
              <a:rPr lang="en" sz="2400">
                <a:highlight>
                  <a:srgbClr val="FFFF00"/>
                </a:highlight>
              </a:rPr>
              <a:t>顺 服 ， 以 至 於 死 ， 且 死 在 十 字 架 上</a:t>
            </a:r>
            <a:r>
              <a:rPr lang="en" sz="2400"/>
              <a:t> 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0"/>
          <p:cNvSpPr txBox="1"/>
          <p:nvPr>
            <p:ph type="title"/>
          </p:nvPr>
        </p:nvSpPr>
        <p:spPr>
          <a:xfrm>
            <a:off x="819150" y="495976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主接待罪人，赐生命水给口渴的人</a:t>
            </a:r>
            <a:endParaRPr/>
          </a:p>
        </p:txBody>
      </p:sp>
      <p:sp>
        <p:nvSpPr>
          <p:cNvPr id="448" name="Google Shape;448;p50"/>
          <p:cNvSpPr txBox="1"/>
          <p:nvPr>
            <p:ph idx="1" type="body"/>
          </p:nvPr>
        </p:nvSpPr>
        <p:spPr>
          <a:xfrm>
            <a:off x="475129" y="1347749"/>
            <a:ext cx="8346141" cy="3466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路19:10 人 子 来 ， 为 要 寻 找 ， 拯 救 失 丧 的 人 。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太9:13我 来 本 不 是 召 义 人 ， 乃 是 召 罪 人 。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启22:17 圣 灵 和 新 妇 都 说 ： 来 ！ 听 见 的 人 也 该 说 ： 来 ！ 口 渴 的 人 也 当 来 ； 愿 意 的 ， 都 可 以 白 白 取 生 命 的 水 喝 。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bee2332817_0_1"/>
          <p:cNvSpPr txBox="1"/>
          <p:nvPr>
            <p:ph type="ctrTitle"/>
          </p:nvPr>
        </p:nvSpPr>
        <p:spPr>
          <a:xfrm>
            <a:off x="-427772" y="14065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主的话与祂的福音</a:t>
            </a:r>
            <a:endParaRPr/>
          </a:p>
        </p:txBody>
      </p:sp>
      <p:sp>
        <p:nvSpPr>
          <p:cNvPr id="454" name="Google Shape;454;g2bee2332817_0_1"/>
          <p:cNvSpPr txBox="1"/>
          <p:nvPr>
            <p:ph idx="1" type="subTitle"/>
          </p:nvPr>
        </p:nvSpPr>
        <p:spPr>
          <a:xfrm>
            <a:off x="-1409525" y="2854625"/>
            <a:ext cx="70491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/>
              <a:t>用神的话来重新审视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/>
              <a:t>我们重生得救的信心与生命</a:t>
            </a:r>
            <a:endParaRPr sz="2200"/>
          </a:p>
        </p:txBody>
      </p:sp>
      <p:pic>
        <p:nvPicPr>
          <p:cNvPr id="455" name="Google Shape;455;g2bee233281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325" y="336100"/>
            <a:ext cx="4311399" cy="43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333572" y="252767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不是奴仆的心，</a:t>
            </a:r>
            <a:r>
              <a:rPr lang="en" sz="3200"/>
              <a:t>乃是儿子的心</a:t>
            </a:r>
            <a:endParaRPr/>
          </a:p>
        </p:txBody>
      </p:sp>
      <p:sp>
        <p:nvSpPr>
          <p:cNvPr id="160" name="Google Shape;160;p6"/>
          <p:cNvSpPr txBox="1"/>
          <p:nvPr>
            <p:ph idx="1" type="body"/>
          </p:nvPr>
        </p:nvSpPr>
        <p:spPr>
          <a:xfrm>
            <a:off x="454047" y="959223"/>
            <a:ext cx="8005985" cy="39315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我们一直都是被俘、被击败、被奴役的，但现在突然发现俘虏我们的竟然是充满了慈爱、怜悯。而且作他的奴仆既不被恶待，也不觉卑屈，“你们所受的不是奴仆的心，仍旧害怕；所受的乃是儿子的心。”（罗8:15）我们虽降卑为奴仆，却无损人格或贬低身份。⋯⋯我们从此被提升，有份于天上的服事，被赋予更高超的性情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……（这也）提醒我们，为了将我们从另一个主人赎出而付出的昂贵代价。买赎我们的代价，既不是所有富丽堂皇宫殿的价值总和，亦不是因我们好看的外表，更不是因我们有什么了不起的本领。相反地，我们一点也不可爱，一无长处，心存叛逆，但是主以他自己的宝血买赎了我们。因此，我们既是被基督买赎，就是完全属于他了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若有人真心相信他，必先承认自己是罪人，发自内心无条件地顺服。也因此，使人得救的信心就类似一个奴仆的心态。那是一种荣耀的顺服，每一个真信徒的心，都以作基督的奴仆为至上的喜乐。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但若挪去了顺服的心态，任何其他对基督再崇高的“佩服”也根本还不是真信心呢！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耶稣要我们得真自由，而不是罪的奴仆。但是真自由意味着承认自己的罪，悔改，信靠顺服主，做主的奴仆。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333572" y="252767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不是奴仆的心，乃是儿子的心</a:t>
            </a:r>
            <a:endParaRPr/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454047" y="959223"/>
            <a:ext cx="8005985" cy="39315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若有人真心相信他，必先承认自己是罪人，发自内心无条件地顺服。也因此，使人得救的信心就类似一个奴仆的心态。那是一种荣耀的顺服，每一个真信徒的心，都以作基督的奴仆为至上的喜乐。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但若挪去了顺服的心态，任何其他对基督再崇高的“佩服”也根本还不是真信心呢！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/>
              <a:t>耶稣要我们得真自由，而不是罪的奴仆。但是真自由意味着承认自己的罪，悔改，信靠顺服主，做主的奴仆。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ctrTitle"/>
          </p:nvPr>
        </p:nvSpPr>
        <p:spPr>
          <a:xfrm>
            <a:off x="1089474" y="1847700"/>
            <a:ext cx="65685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000"/>
              <a:t>一、4得救（福音）本乎恩也因着信</a:t>
            </a:r>
            <a:endParaRPr/>
          </a:p>
        </p:txBody>
      </p:sp>
      <p:sp>
        <p:nvSpPr>
          <p:cNvPr id="172" name="Google Shape;172;p8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type="title"/>
          </p:nvPr>
        </p:nvSpPr>
        <p:spPr>
          <a:xfrm>
            <a:off x="604739" y="19595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本乎恩典：得救是恩典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8" name="Google Shape;178;p9"/>
          <p:cNvSpPr txBox="1"/>
          <p:nvPr>
            <p:ph idx="1" type="body"/>
          </p:nvPr>
        </p:nvSpPr>
        <p:spPr>
          <a:xfrm>
            <a:off x="346841" y="1046829"/>
            <a:ext cx="83367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罗4:4-5 做 工 的 </a:t>
            </a:r>
            <a:r>
              <a:rPr lang="en" sz="2400">
                <a:highlight>
                  <a:srgbClr val="FFFF00"/>
                </a:highlight>
              </a:rPr>
              <a:t>得 工 价 </a:t>
            </a:r>
            <a:r>
              <a:rPr lang="en" sz="2400"/>
              <a:t>， </a:t>
            </a:r>
            <a:r>
              <a:rPr lang="en" sz="2400">
                <a:highlight>
                  <a:srgbClr val="FFFF00"/>
                </a:highlight>
              </a:rPr>
              <a:t>不 算 恩 典 </a:t>
            </a:r>
            <a:r>
              <a:rPr lang="en" sz="2400"/>
              <a:t>， 乃 是 该 得 的 ；惟 有 </a:t>
            </a:r>
            <a:r>
              <a:rPr lang="en" sz="2400">
                <a:highlight>
                  <a:srgbClr val="FFFF00"/>
                </a:highlight>
              </a:rPr>
              <a:t>不 做 工 的 </a:t>
            </a:r>
            <a:r>
              <a:rPr lang="en" sz="2400"/>
              <a:t>， 只 </a:t>
            </a:r>
            <a:r>
              <a:rPr lang="en" sz="2400">
                <a:highlight>
                  <a:srgbClr val="FFFF00"/>
                </a:highlight>
              </a:rPr>
              <a:t>信</a:t>
            </a:r>
            <a:r>
              <a:rPr lang="en" sz="2400"/>
              <a:t> </a:t>
            </a:r>
            <a:r>
              <a:rPr lang="en" sz="2400">
                <a:highlight>
                  <a:srgbClr val="FFFF00"/>
                </a:highlight>
              </a:rPr>
              <a:t>称 罪 人 为 义 的 神 </a:t>
            </a:r>
            <a:r>
              <a:rPr lang="en" sz="2400"/>
              <a:t>， 他 的 信 就 算 为 义 。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罗5:8 惟 有 </a:t>
            </a:r>
            <a:r>
              <a:rPr lang="en" sz="2400">
                <a:highlight>
                  <a:srgbClr val="FFFF00"/>
                </a:highlight>
              </a:rPr>
              <a:t>基 督 在 我 们 还 作 罪 人 的 时 候 为 我 们 死 </a:t>
            </a:r>
            <a:r>
              <a:rPr lang="en" sz="2400"/>
              <a:t>， </a:t>
            </a:r>
            <a:r>
              <a:rPr lang="en" sz="2400">
                <a:highlight>
                  <a:srgbClr val="FFFF00"/>
                </a:highlight>
              </a:rPr>
              <a:t>神 的 爱 </a:t>
            </a:r>
            <a:r>
              <a:rPr lang="en" sz="2400"/>
              <a:t>就 在 此 向 我 们 显 明 了 。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400"/>
              <a:t>罗5:20 律 法 本 是 外 添 的 ， 叫 过 犯 显 多 ； 只 是 罪 在 那 里 显 多 ， 恩 典 就 更 显 多 了 。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