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Nunito"/>
      <p:regular r:id="rId27"/>
      <p:bold r:id="rId28"/>
      <p:italic r:id="rId29"/>
      <p:boldItalic r:id="rId30"/>
    </p:embeddedFont>
    <p:embeddedFont>
      <p:font typeface="Open Sans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35" roundtripDataSignature="AMtx7mjkArROqp152NxxtoQYTbWuvSbE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Nunito-bold.fntdata"/><Relationship Id="rId27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Nuni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OpenSans-regular.fntdata"/><Relationship Id="rId30" Type="http://schemas.openxmlformats.org/officeDocument/2006/relationships/font" Target="fonts/Nunito-boldItalic.fntdata"/><Relationship Id="rId11" Type="http://schemas.openxmlformats.org/officeDocument/2006/relationships/slide" Target="slides/slide6.xml"/><Relationship Id="rId33" Type="http://schemas.openxmlformats.org/officeDocument/2006/relationships/font" Target="fonts/OpenSans-italic.fntdata"/><Relationship Id="rId10" Type="http://schemas.openxmlformats.org/officeDocument/2006/relationships/slide" Target="slides/slide5.xml"/><Relationship Id="rId32" Type="http://schemas.openxmlformats.org/officeDocument/2006/relationships/font" Target="fonts/OpenSans-bold.fntdata"/><Relationship Id="rId13" Type="http://schemas.openxmlformats.org/officeDocument/2006/relationships/slide" Target="slides/slide8.xml"/><Relationship Id="rId35" Type="http://customschemas.google.com/relationships/presentationmetadata" Target="metadata"/><Relationship Id="rId12" Type="http://schemas.openxmlformats.org/officeDocument/2006/relationships/slide" Target="slides/slide7.xml"/><Relationship Id="rId34" Type="http://schemas.openxmlformats.org/officeDocument/2006/relationships/font" Target="fonts/OpenSans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什么是恩典：不配得的赏赐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恩，信，行善</a:t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两种信：没有悔改的信不是真信心：真信与假信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社会上层，有学问，衣食无忧，有宗教生活，却没有重生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b="0" i="0" lang="en" sz="2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他是法利赛人，有虔诚严谨的宗教生活。他是以色列人的先生，教导以色列人摩西的律法，是德高望重的教法师，是宗教教育家，有高深的学问和知识。他也是犹太人的官，有地位、权势的尊贵人，是宗教和政治的领袖，是高尚的人物。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Google Shape;20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尼哥底母耶稣不讲自己交托万人的其中之一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尼哥底母为什么没有重生，尼哥底母为什么需要重生？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在宗教的成功，靠守律法，行宗教仪式带来的社会地位的虚假自我相信，无效的工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6" name="Google Shape;23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宗教仪式和外表的洗礼不能带来生命，唯有属灵的洁净和灵命的重生才有功效</a:t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水：神的</a:t>
            </a:r>
            <a:r>
              <a:rPr lang="en"/>
              <a:t>赦</a:t>
            </a:r>
            <a:r>
              <a:rPr lang="en" sz="1100"/>
              <a:t>罪</a:t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灵：神的灵的带领</a:t>
            </a:r>
            <a:endParaRPr sz="11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重生：在于神</a:t>
            </a:r>
            <a:endParaRPr sz="11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传信福音的目的是为了敬拜神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bee2332817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8" name="Google Shape;248;g2bee233281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可能还做我们以前做的事情，但是方向和目的都不在一样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50">
              <a:solidFill>
                <a:schemeClr val="dk1"/>
              </a:solidFill>
              <a:highlight>
                <a:srgbClr val="F7F7F7"/>
              </a:highlight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救恩是恩典，信不是做工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有人说神爱罪人，或神恨罪人，神恨无不悔改的罪人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什么是恩典：不配得的赏赐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5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5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5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Google Shape;14;p5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5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5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5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5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5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oogle Shape;22;p52"/>
          <p:cNvGrpSpPr/>
          <p:nvPr/>
        </p:nvGrpSpPr>
        <p:grpSpPr>
          <a:xfrm>
            <a:off x="7057468" y="5088"/>
            <a:ext cx="1851281" cy="752108"/>
            <a:chOff x="6917201" y="0"/>
            <a:chExt cx="2227776" cy="863400"/>
          </a:xfrm>
        </p:grpSpPr>
        <p:sp>
          <p:nvSpPr>
            <p:cNvPr id="23" name="Google Shape;23;p5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5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5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26;p52"/>
          <p:cNvGrpSpPr/>
          <p:nvPr/>
        </p:nvGrpSpPr>
        <p:grpSpPr>
          <a:xfrm>
            <a:off x="6553032" y="4217852"/>
            <a:ext cx="2389067" cy="925737"/>
            <a:chOff x="6917201" y="0"/>
            <a:chExt cx="2227776" cy="863400"/>
          </a:xfrm>
        </p:grpSpPr>
        <p:sp>
          <p:nvSpPr>
            <p:cNvPr id="27" name="Google Shape;27;p5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5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5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52"/>
          <p:cNvGrpSpPr/>
          <p:nvPr/>
        </p:nvGrpSpPr>
        <p:grpSpPr>
          <a:xfrm>
            <a:off x="199149" y="4055652"/>
            <a:ext cx="2795413" cy="1083308"/>
            <a:chOff x="6917201" y="0"/>
            <a:chExt cx="2227776" cy="863400"/>
          </a:xfrm>
        </p:grpSpPr>
        <p:sp>
          <p:nvSpPr>
            <p:cNvPr id="31" name="Google Shape;31;p5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5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5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5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5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61"/>
          <p:cNvGrpSpPr/>
          <p:nvPr/>
        </p:nvGrpSpPr>
        <p:grpSpPr>
          <a:xfrm>
            <a:off x="5959222" y="4119576"/>
            <a:ext cx="2520951" cy="1024165"/>
            <a:chOff x="6917201" y="0"/>
            <a:chExt cx="2227776" cy="863400"/>
          </a:xfrm>
        </p:grpSpPr>
        <p:sp>
          <p:nvSpPr>
            <p:cNvPr id="112" name="Google Shape;112;p6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6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6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61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116" name="Google Shape;116;p6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6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6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6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6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6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3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53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5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2" name="Google Shape;42;p5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5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4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54"/>
          <p:cNvGrpSpPr/>
          <p:nvPr/>
        </p:nvGrpSpPr>
        <p:grpSpPr>
          <a:xfrm>
            <a:off x="5594191" y="3961115"/>
            <a:ext cx="2910144" cy="1182340"/>
            <a:chOff x="6917201" y="0"/>
            <a:chExt cx="2227776" cy="863400"/>
          </a:xfrm>
        </p:grpSpPr>
        <p:sp>
          <p:nvSpPr>
            <p:cNvPr id="47" name="Google Shape;47;p5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5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5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p54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51" name="Google Shape;51;p5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5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5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54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5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5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5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5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5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5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5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5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5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5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5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5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5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5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5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p5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58"/>
          <p:cNvGrpSpPr/>
          <p:nvPr/>
        </p:nvGrpSpPr>
        <p:grpSpPr>
          <a:xfrm>
            <a:off x="34934" y="4522125"/>
            <a:ext cx="1593305" cy="617072"/>
            <a:chOff x="6917201" y="0"/>
            <a:chExt cx="2227776" cy="863400"/>
          </a:xfrm>
        </p:grpSpPr>
        <p:sp>
          <p:nvSpPr>
            <p:cNvPr id="86" name="Google Shape;86;p5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5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5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89;p58"/>
          <p:cNvGrpSpPr/>
          <p:nvPr/>
        </p:nvGrpSpPr>
        <p:grpSpPr>
          <a:xfrm>
            <a:off x="5886353" y="1243"/>
            <a:ext cx="3257454" cy="1261514"/>
            <a:chOff x="6917201" y="0"/>
            <a:chExt cx="2227776" cy="863400"/>
          </a:xfrm>
        </p:grpSpPr>
        <p:sp>
          <p:nvSpPr>
            <p:cNvPr id="90" name="Google Shape;90;p5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5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5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5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5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5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5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5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6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6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6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5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type="ctrTitle"/>
          </p:nvPr>
        </p:nvSpPr>
        <p:spPr>
          <a:xfrm>
            <a:off x="-427772" y="14065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主的话与祂的福音</a:t>
            </a:r>
            <a:endParaRPr/>
          </a:p>
        </p:txBody>
      </p:sp>
      <p:sp>
        <p:nvSpPr>
          <p:cNvPr id="129" name="Google Shape;129;p1"/>
          <p:cNvSpPr txBox="1"/>
          <p:nvPr>
            <p:ph idx="1" type="subTitle"/>
          </p:nvPr>
        </p:nvSpPr>
        <p:spPr>
          <a:xfrm>
            <a:off x="-1409525" y="2854625"/>
            <a:ext cx="7049100" cy="11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2200"/>
              <a:t>用神的话来重新审视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2200"/>
              <a:t>我们重生得救的信心与生命</a:t>
            </a:r>
            <a:endParaRPr sz="2200"/>
          </a:p>
        </p:txBody>
      </p:sp>
      <p:pic>
        <p:nvPicPr>
          <p:cNvPr id="130" name="Google Shape;13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8325" y="336100"/>
            <a:ext cx="4311399" cy="433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0"/>
          <p:cNvSpPr txBox="1"/>
          <p:nvPr>
            <p:ph type="title"/>
          </p:nvPr>
        </p:nvSpPr>
        <p:spPr>
          <a:xfrm>
            <a:off x="472308" y="260064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本乎恩典：战胜罪的</a:t>
            </a:r>
            <a:r>
              <a:rPr lang="en" sz="2700">
                <a:solidFill>
                  <a:srgbClr val="AF7B51"/>
                </a:solidFill>
              </a:rPr>
              <a:t>新生</a:t>
            </a:r>
            <a:r>
              <a:rPr lang="en"/>
              <a:t>也是恩典</a:t>
            </a:r>
            <a:br>
              <a:rPr lang="en"/>
            </a:br>
            <a:br>
              <a:rPr lang="en"/>
            </a:b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184" name="Google Shape;184;p10"/>
          <p:cNvSpPr txBox="1"/>
          <p:nvPr>
            <p:ph idx="1" type="body"/>
          </p:nvPr>
        </p:nvSpPr>
        <p:spPr>
          <a:xfrm>
            <a:off x="334229" y="908094"/>
            <a:ext cx="8418786" cy="36765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罗6：1-5 这 样 ， 怎 麽 说 呢 ？ 我 们 可 以 仍 在 罪 中 、 叫 恩 典 显 多 麽 ？断 乎 不 可 ！ 我 们 在 罪 上 死 了 的 人 岂 可 仍 在 罪 中 活 着 呢 ？岂 不 知 我 们 这 受 洗 归 入 基 督 耶 稣 的 人 是 受 洗 归 入 他 的 死 麽 ？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所 以 ， </a:t>
            </a:r>
            <a:r>
              <a:rPr lang="en" sz="2000">
                <a:highlight>
                  <a:srgbClr val="FFFF00"/>
                </a:highlight>
              </a:rPr>
              <a:t>我 们 藉 着 洗 礼 归 入 死 ， 和 他 一 同 埋 葬 ， 原 是 叫 我 们 一 举 一 动 有 新 生 的 样 式 ， </a:t>
            </a:r>
            <a:r>
              <a:rPr lang="en" sz="2000"/>
              <a:t>像 基 督 藉 着 父 的 荣 耀 从 死 里 复 活 一 样 。我 们 若 在 他 死 的 形 状 上 与 他 联 合 ， 也 要 在 他 复 活 的 形 状 上 与 他 联 合 ；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000"/>
              <a:t>腓2:13 </a:t>
            </a:r>
            <a:r>
              <a:rPr lang="en" sz="2000">
                <a:highlight>
                  <a:srgbClr val="FFFF00"/>
                </a:highlight>
              </a:rPr>
              <a:t>因 为 你 们 立 志 行 事 都 是 神 在 你 们 心 里 运 行 ， 为 要 成 就 他 的 美 意 。</a:t>
            </a:r>
            <a:endParaRPr sz="20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"/>
          <p:cNvSpPr txBox="1"/>
          <p:nvPr>
            <p:ph type="title"/>
          </p:nvPr>
        </p:nvSpPr>
        <p:spPr>
          <a:xfrm>
            <a:off x="516452" y="2275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因着信</a:t>
            </a:r>
            <a:endParaRPr/>
          </a:p>
        </p:txBody>
      </p:sp>
      <p:sp>
        <p:nvSpPr>
          <p:cNvPr id="190" name="Google Shape;190;p11"/>
          <p:cNvSpPr txBox="1"/>
          <p:nvPr>
            <p:ph idx="1" type="body"/>
          </p:nvPr>
        </p:nvSpPr>
        <p:spPr>
          <a:xfrm>
            <a:off x="422516" y="813501"/>
            <a:ext cx="8462930" cy="3625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弗2:8-10 你 们 得 救 是 </a:t>
            </a:r>
            <a:r>
              <a:rPr lang="en" sz="2000">
                <a:highlight>
                  <a:srgbClr val="FFFF00"/>
                </a:highlight>
              </a:rPr>
              <a:t>本 乎 恩 ， 也 因 着 信 </a:t>
            </a:r>
            <a:r>
              <a:rPr lang="en" sz="2000"/>
              <a:t>； 这 并 </a:t>
            </a:r>
            <a:r>
              <a:rPr lang="en" sz="2000">
                <a:highlight>
                  <a:srgbClr val="FFFF00"/>
                </a:highlight>
              </a:rPr>
              <a:t>不 是 出 於 自 己 </a:t>
            </a:r>
            <a:r>
              <a:rPr lang="en" sz="2000"/>
              <a:t>， </a:t>
            </a:r>
            <a:r>
              <a:rPr lang="en" sz="2000">
                <a:highlight>
                  <a:srgbClr val="FFFF00"/>
                </a:highlight>
              </a:rPr>
              <a:t>乃 是 神 所 赐 的 </a:t>
            </a:r>
            <a:r>
              <a:rPr lang="en" sz="2000"/>
              <a:t>；也 </a:t>
            </a:r>
            <a:r>
              <a:rPr lang="en" sz="2000">
                <a:highlight>
                  <a:srgbClr val="FFFF00"/>
                </a:highlight>
              </a:rPr>
              <a:t>不 是 出 於 行 为 </a:t>
            </a:r>
            <a:r>
              <a:rPr lang="en" sz="2000"/>
              <a:t>， </a:t>
            </a:r>
            <a:r>
              <a:rPr lang="en" sz="2000">
                <a:highlight>
                  <a:srgbClr val="FFFF00"/>
                </a:highlight>
              </a:rPr>
              <a:t>免 得 有 人 自 夸 </a:t>
            </a:r>
            <a:r>
              <a:rPr lang="en" sz="2000"/>
              <a:t>。</a:t>
            </a:r>
            <a:r>
              <a:rPr lang="en" sz="2000">
                <a:highlight>
                  <a:srgbClr val="FFFF00"/>
                </a:highlight>
              </a:rPr>
              <a:t>我 们</a:t>
            </a:r>
            <a:r>
              <a:rPr lang="en" sz="2000"/>
              <a:t> 原 是 他 的 工 作 ， </a:t>
            </a:r>
            <a:r>
              <a:rPr lang="en" sz="2000">
                <a:highlight>
                  <a:srgbClr val="FFFF00"/>
                </a:highlight>
              </a:rPr>
              <a:t>在 基 督 耶 稣 里 造 成 的 </a:t>
            </a:r>
            <a:r>
              <a:rPr lang="en" sz="2000"/>
              <a:t>， 为 要 </a:t>
            </a:r>
            <a:r>
              <a:rPr lang="en" sz="2000">
                <a:highlight>
                  <a:srgbClr val="FFFF00"/>
                </a:highlight>
              </a:rPr>
              <a:t>叫 我 们 行 善 </a:t>
            </a:r>
            <a:r>
              <a:rPr lang="en" sz="2000"/>
              <a:t>， 就 是 神 所 预 备 叫 我 们 行 的 。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提后2:25 用 温 柔 劝 戒 那 抵 挡 的 人 ； 或 者 </a:t>
            </a:r>
            <a:r>
              <a:rPr lang="en" sz="2000">
                <a:highlight>
                  <a:srgbClr val="FFFF00"/>
                </a:highlight>
              </a:rPr>
              <a:t>神 给 他 们 悔 改 的 心 </a:t>
            </a:r>
            <a:r>
              <a:rPr lang="en" sz="2000"/>
              <a:t>， 可 以 明 白 真 道 ，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雅2:17，19  </a:t>
            </a:r>
            <a:r>
              <a:rPr lang="en" sz="2000">
                <a:highlight>
                  <a:srgbClr val="FFFF00"/>
                </a:highlight>
              </a:rPr>
              <a:t>信 心 若 没 有 行 为 就 是 死 的 </a:t>
            </a:r>
            <a:r>
              <a:rPr lang="en" sz="2000"/>
              <a:t>。..... 你 信 神 只 有 一 位 ， 你 信 的 不 错 ； 鬼 魔 也 信 ， 却 是 战 惊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降服基督并不是外加信心的行为，而是使人得救的信心的表现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"/>
          <p:cNvSpPr txBox="1"/>
          <p:nvPr>
            <p:ph type="ctrTitle"/>
          </p:nvPr>
        </p:nvSpPr>
        <p:spPr>
          <a:xfrm>
            <a:off x="1084969" y="1206469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二、祂要求重生</a:t>
            </a:r>
            <a:endParaRPr/>
          </a:p>
        </p:txBody>
      </p:sp>
      <p:sp>
        <p:nvSpPr>
          <p:cNvPr id="196" name="Google Shape;196;p12"/>
          <p:cNvSpPr txBox="1"/>
          <p:nvPr>
            <p:ph idx="1" type="subTitle"/>
          </p:nvPr>
        </p:nvSpPr>
        <p:spPr>
          <a:xfrm>
            <a:off x="-501624" y="2654569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读经：</a:t>
            </a:r>
            <a:r>
              <a:rPr lang="en"/>
              <a:t>约翰福音第三章:1:21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97" name="Google Shape;19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50494" y="420907"/>
            <a:ext cx="3899066" cy="4467324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3"/>
          <p:cNvSpPr txBox="1"/>
          <p:nvPr>
            <p:ph type="title"/>
          </p:nvPr>
        </p:nvSpPr>
        <p:spPr>
          <a:xfrm>
            <a:off x="683978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尼哥底母是谁</a:t>
            </a:r>
            <a:endParaRPr/>
          </a:p>
        </p:txBody>
      </p:sp>
      <p:sp>
        <p:nvSpPr>
          <p:cNvPr id="203" name="Google Shape;203;p13"/>
          <p:cNvSpPr txBox="1"/>
          <p:nvPr>
            <p:ph idx="1" type="body"/>
          </p:nvPr>
        </p:nvSpPr>
        <p:spPr>
          <a:xfrm>
            <a:off x="357809" y="930303"/>
            <a:ext cx="8499944" cy="38166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en" sz="2800"/>
              <a:t>约3：1 有 一 个 </a:t>
            </a:r>
            <a:r>
              <a:rPr lang="en" sz="2800">
                <a:highlight>
                  <a:srgbClr val="FFFF00"/>
                </a:highlight>
              </a:rPr>
              <a:t>法 利 赛 人 </a:t>
            </a:r>
            <a:r>
              <a:rPr lang="en" sz="2800"/>
              <a:t>， 名 叫 尼 哥 底 母 ， 是 </a:t>
            </a:r>
            <a:r>
              <a:rPr lang="en" sz="2800">
                <a:highlight>
                  <a:srgbClr val="FFFF00"/>
                </a:highlight>
              </a:rPr>
              <a:t>犹 太 人 的 官 </a:t>
            </a:r>
            <a:r>
              <a:rPr lang="en" sz="2800"/>
              <a:t>。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50193"/>
              <a:buNone/>
            </a:pPr>
            <a:r>
              <a:rPr lang="en" sz="2800"/>
              <a:t>法 利 赛 人：当时犹太人的一派注重摩西律法的一群人：</a:t>
            </a:r>
            <a:endParaRPr sz="2800"/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50193"/>
              <a:buNone/>
            </a:pPr>
            <a:r>
              <a:rPr lang="en" sz="2800"/>
              <a:t>提后3:5 有 </a:t>
            </a:r>
            <a:r>
              <a:rPr lang="en" sz="2800">
                <a:highlight>
                  <a:srgbClr val="FFFF00"/>
                </a:highlight>
              </a:rPr>
              <a:t>敬 虔 的 外 貌 </a:t>
            </a:r>
            <a:r>
              <a:rPr lang="en" sz="2800"/>
              <a:t>， 却 </a:t>
            </a:r>
            <a:r>
              <a:rPr lang="en" sz="2800">
                <a:highlight>
                  <a:srgbClr val="FFFF00"/>
                </a:highlight>
              </a:rPr>
              <a:t>背 了 敬 虔 的 实 意 </a:t>
            </a:r>
            <a:r>
              <a:rPr lang="en" sz="2800"/>
              <a:t>；</a:t>
            </a:r>
            <a:endParaRPr sz="2800"/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50193"/>
              <a:buNone/>
            </a:pPr>
            <a:r>
              <a:rPr lang="en" sz="2800"/>
              <a:t>相信靠守律法</a:t>
            </a:r>
            <a:r>
              <a:rPr lang="en" sz="2800">
                <a:highlight>
                  <a:srgbClr val="FFFF00"/>
                </a:highlight>
              </a:rPr>
              <a:t>赚取救恩</a:t>
            </a:r>
            <a:r>
              <a:rPr lang="en" sz="2800"/>
              <a:t>，得以称义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50193"/>
              <a:buNone/>
            </a:pPr>
            <a:r>
              <a:rPr lang="en" sz="2800"/>
              <a:t>犹 太 人 的 官：犹太公会，犹太人的自治立法议会和法院，主耶稣被犹太公会定罪，交于彼拉多处死</a:t>
            </a:r>
            <a:endParaRPr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4"/>
          <p:cNvSpPr txBox="1"/>
          <p:nvPr>
            <p:ph type="title"/>
          </p:nvPr>
        </p:nvSpPr>
        <p:spPr>
          <a:xfrm>
            <a:off x="739636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尼哥底母为什么来找耶稣？</a:t>
            </a:r>
            <a:endParaRPr/>
          </a:p>
        </p:txBody>
      </p:sp>
      <p:sp>
        <p:nvSpPr>
          <p:cNvPr id="209" name="Google Shape;209;p14"/>
          <p:cNvSpPr txBox="1"/>
          <p:nvPr>
            <p:ph idx="1" type="body"/>
          </p:nvPr>
        </p:nvSpPr>
        <p:spPr>
          <a:xfrm>
            <a:off x="413468" y="946204"/>
            <a:ext cx="8412480" cy="38722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约3:2 这 人 夜 里 来 见 耶 稣 ， 说 「 拉 比 ， 我 们</a:t>
            </a:r>
            <a:r>
              <a:rPr lang="en" sz="2400" u="sng"/>
              <a:t> </a:t>
            </a:r>
            <a:r>
              <a:rPr lang="en" sz="2400"/>
              <a:t>知 道 你 是 由 神 那 来 作 师 傅 的 ； 因 为 你 所 行 的 </a:t>
            </a:r>
            <a:r>
              <a:rPr lang="en" sz="2400">
                <a:highlight>
                  <a:srgbClr val="FFFF00"/>
                </a:highlight>
              </a:rPr>
              <a:t>神 迹</a:t>
            </a:r>
            <a:r>
              <a:rPr lang="en" sz="2400"/>
              <a:t> ， 若 没 有 神 同 在 ， </a:t>
            </a:r>
            <a:r>
              <a:rPr lang="en" sz="2400">
                <a:highlight>
                  <a:srgbClr val="FFFF00"/>
                </a:highlight>
              </a:rPr>
              <a:t>无 人 能 行 </a:t>
            </a:r>
            <a:r>
              <a:rPr lang="en" sz="2400"/>
              <a:t>。 」</a:t>
            </a:r>
            <a:endParaRPr sz="2400"/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尼哥底母</a:t>
            </a:r>
            <a:r>
              <a:rPr lang="en" sz="2400">
                <a:highlight>
                  <a:srgbClr val="FFFF00"/>
                </a:highlight>
              </a:rPr>
              <a:t>知道耶稣</a:t>
            </a:r>
            <a:r>
              <a:rPr lang="en" sz="2400"/>
              <a:t>，听说耶稣，</a:t>
            </a:r>
            <a:r>
              <a:rPr lang="en" sz="2400">
                <a:highlight>
                  <a:srgbClr val="FFFF00"/>
                </a:highlight>
              </a:rPr>
              <a:t>不认识耶稣</a:t>
            </a:r>
            <a:r>
              <a:rPr lang="en" sz="2400"/>
              <a:t>：</a:t>
            </a:r>
            <a:endParaRPr/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觉得 由 神 那 来 作 师 傅 的，</a:t>
            </a:r>
            <a:r>
              <a:rPr lang="en" sz="2400">
                <a:highlight>
                  <a:srgbClr val="FFFF00"/>
                </a:highlight>
              </a:rPr>
              <a:t>不知道耶稣是道成肉身的神</a:t>
            </a:r>
            <a:r>
              <a:rPr lang="en" sz="2400"/>
              <a:t>约2:23-24 当 耶 稣 在 耶 路 撒 冷 过 逾 越 节 的 时 候 ， 有 许 多 人 </a:t>
            </a:r>
            <a:r>
              <a:rPr lang="en" sz="2400">
                <a:highlight>
                  <a:srgbClr val="FFFF00"/>
                </a:highlight>
              </a:rPr>
              <a:t>看 见 他 所 行 的 神 迹</a:t>
            </a:r>
            <a:r>
              <a:rPr lang="en" sz="2400"/>
              <a:t> ， 就 </a:t>
            </a:r>
            <a:r>
              <a:rPr lang="en" sz="2400">
                <a:highlight>
                  <a:srgbClr val="FFFF00"/>
                </a:highlight>
              </a:rPr>
              <a:t>信 了 他 的 名 </a:t>
            </a:r>
            <a:r>
              <a:rPr lang="en" sz="2400"/>
              <a:t>。 耶 稣 却 </a:t>
            </a:r>
            <a:r>
              <a:rPr lang="en" sz="2400">
                <a:highlight>
                  <a:srgbClr val="FFFF00"/>
                </a:highlight>
              </a:rPr>
              <a:t>不</a:t>
            </a:r>
            <a:r>
              <a:rPr lang="en" sz="2400"/>
              <a:t> 将 自 己 </a:t>
            </a:r>
            <a:r>
              <a:rPr lang="en" sz="2400">
                <a:highlight>
                  <a:srgbClr val="FFFF00"/>
                </a:highlight>
              </a:rPr>
              <a:t>交 托 他 们 </a:t>
            </a:r>
            <a:r>
              <a:rPr lang="en" sz="2400"/>
              <a:t>； 因 为 </a:t>
            </a:r>
            <a:r>
              <a:rPr lang="en" sz="2400">
                <a:highlight>
                  <a:srgbClr val="FFFF00"/>
                </a:highlight>
              </a:rPr>
              <a:t>他 知 道 万 人 </a:t>
            </a:r>
            <a:r>
              <a:rPr lang="en" sz="2400"/>
              <a:t>，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5"/>
          <p:cNvSpPr txBox="1"/>
          <p:nvPr>
            <p:ph type="ctrTitle"/>
          </p:nvPr>
        </p:nvSpPr>
        <p:spPr>
          <a:xfrm>
            <a:off x="2858776" y="1675500"/>
            <a:ext cx="55248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二1、你要重生</a:t>
            </a:r>
            <a:endParaRPr sz="3000"/>
          </a:p>
        </p:txBody>
      </p:sp>
      <p:sp>
        <p:nvSpPr>
          <p:cNvPr id="215" name="Google Shape;215;p15"/>
          <p:cNvSpPr txBox="1"/>
          <p:nvPr>
            <p:ph idx="1" type="subTitle"/>
          </p:nvPr>
        </p:nvSpPr>
        <p:spPr>
          <a:xfrm>
            <a:off x="1697975" y="2976883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约翰福音第三章:1:21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6"/>
          <p:cNvSpPr txBox="1"/>
          <p:nvPr>
            <p:ph type="title"/>
          </p:nvPr>
        </p:nvSpPr>
        <p:spPr>
          <a:xfrm>
            <a:off x="485195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主耶稣的回答：单刀直入，你要重生</a:t>
            </a:r>
            <a:endParaRPr/>
          </a:p>
        </p:txBody>
      </p:sp>
      <p:sp>
        <p:nvSpPr>
          <p:cNvPr id="221" name="Google Shape;221;p16"/>
          <p:cNvSpPr txBox="1"/>
          <p:nvPr>
            <p:ph idx="1" type="body"/>
          </p:nvPr>
        </p:nvSpPr>
        <p:spPr>
          <a:xfrm>
            <a:off x="318052" y="845738"/>
            <a:ext cx="8507896" cy="39727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3:3 耶 稣 回 答 说 ： 「 我 实 实 在 在 地 告 诉 你 ， 人 若 不 重 生 ， 就 不 能 见 神 的 国 。 」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什么是重生：真正信主，得到救恩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彼前1:3-4 愿 颂 赞 归 与 我 们 主 耶 稣 基 督 的 父 神 ！ 他 曾 照 自 己 的 大 怜 悯 ， 藉 耶 稣 基 督 从 </a:t>
            </a:r>
            <a:r>
              <a:rPr lang="en" sz="2400">
                <a:highlight>
                  <a:srgbClr val="FFFF00"/>
                </a:highlight>
              </a:rPr>
              <a:t>死 里 复 活 </a:t>
            </a:r>
            <a:r>
              <a:rPr lang="en" sz="2400"/>
              <a:t>， 重 生 了 我 们 ， 叫 我 们 </a:t>
            </a:r>
            <a:r>
              <a:rPr lang="en" sz="2400">
                <a:highlight>
                  <a:srgbClr val="FFFF00"/>
                </a:highlight>
              </a:rPr>
              <a:t>有 活 泼 的 盼 望 </a:t>
            </a:r>
            <a:r>
              <a:rPr lang="en" sz="2400"/>
              <a:t>，可 以 得 着 不 能 朽 坏 、 不 能 玷 污 、 不 能 衰 残 、 为 你 们 存 留 在 </a:t>
            </a:r>
            <a:r>
              <a:rPr lang="en" sz="2400">
                <a:highlight>
                  <a:srgbClr val="FFFF00"/>
                </a:highlight>
              </a:rPr>
              <a:t>天 上 的 基 业 </a:t>
            </a:r>
            <a:r>
              <a:rPr lang="en" sz="2400"/>
              <a:t>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/>
          <p:nvPr>
            <p:ph type="title"/>
          </p:nvPr>
        </p:nvSpPr>
        <p:spPr>
          <a:xfrm>
            <a:off x="485195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主耶稣的回答：单刀直入，你要重生</a:t>
            </a:r>
            <a:endParaRPr/>
          </a:p>
        </p:txBody>
      </p:sp>
      <p:sp>
        <p:nvSpPr>
          <p:cNvPr id="227" name="Google Shape;227;p17"/>
          <p:cNvSpPr txBox="1"/>
          <p:nvPr>
            <p:ph idx="1" type="body"/>
          </p:nvPr>
        </p:nvSpPr>
        <p:spPr>
          <a:xfrm>
            <a:off x="273227" y="771779"/>
            <a:ext cx="8736301" cy="43717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rPr lang="en" sz="2400"/>
              <a:t>弗2：1-7 你 们 </a:t>
            </a:r>
            <a:r>
              <a:rPr lang="en" sz="2400">
                <a:highlight>
                  <a:srgbClr val="FFFF00"/>
                </a:highlight>
              </a:rPr>
              <a:t>死 在 过 犯 罪 恶 之 中 </a:t>
            </a:r>
            <a:r>
              <a:rPr lang="en" sz="2400"/>
              <a:t>， 他 叫 你 们 活 过 来 。那 时 ， 你 们 在 其 中 行 事 为 人 ， 随 从 今 世 的 风 俗 ， 顺 服 空 中 掌 权 者 的 首 领 ， 就 是 现 今 在 悖 逆 之 子 心 中 运 行 的 邪 灵 。我 们 从 前 也 都 在 他 们 中 间 ， 放 纵 肉 体 的 私 欲 ， 随 着 肉 体 和 心 中 所 喜 好 的 去 行 ， 本 为 </a:t>
            </a:r>
            <a:r>
              <a:rPr lang="en" sz="2400">
                <a:highlight>
                  <a:srgbClr val="FFFF00"/>
                </a:highlight>
              </a:rPr>
              <a:t>可 怒 之 子 </a:t>
            </a:r>
            <a:r>
              <a:rPr lang="en" sz="2400"/>
              <a:t>， 和 别 人 一 样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rPr lang="en" sz="2400"/>
              <a:t>然 而 ， </a:t>
            </a:r>
            <a:r>
              <a:rPr lang="en" sz="2400">
                <a:highlight>
                  <a:srgbClr val="FFFF00"/>
                </a:highlight>
              </a:rPr>
              <a:t>神</a:t>
            </a:r>
            <a:r>
              <a:rPr lang="en" sz="2400"/>
              <a:t> 既 </a:t>
            </a:r>
            <a:r>
              <a:rPr lang="en" sz="2400">
                <a:highlight>
                  <a:srgbClr val="FFFF00"/>
                </a:highlight>
              </a:rPr>
              <a:t>有</a:t>
            </a:r>
            <a:r>
              <a:rPr lang="en" sz="2400"/>
              <a:t> 丰 富 的 </a:t>
            </a:r>
            <a:r>
              <a:rPr lang="en" sz="2400">
                <a:highlight>
                  <a:srgbClr val="FFFF00"/>
                </a:highlight>
              </a:rPr>
              <a:t>怜 悯</a:t>
            </a:r>
            <a:r>
              <a:rPr lang="en" sz="2400"/>
              <a:t> ， 因 </a:t>
            </a:r>
            <a:r>
              <a:rPr lang="en" sz="2400">
                <a:highlight>
                  <a:srgbClr val="FFFF00"/>
                </a:highlight>
              </a:rPr>
              <a:t>他 爱 我 们 </a:t>
            </a:r>
            <a:r>
              <a:rPr lang="en" sz="2400"/>
              <a:t>的 大 爱 ，当 </a:t>
            </a:r>
            <a:r>
              <a:rPr lang="en" sz="2400">
                <a:highlight>
                  <a:srgbClr val="FFFF00"/>
                </a:highlight>
              </a:rPr>
              <a:t>我 们 死 </a:t>
            </a:r>
            <a:r>
              <a:rPr lang="en" sz="2400"/>
              <a:t>在 过 犯 中 </a:t>
            </a:r>
            <a:r>
              <a:rPr lang="en" sz="2400">
                <a:highlight>
                  <a:srgbClr val="FFFF00"/>
                </a:highlight>
              </a:rPr>
              <a:t>的 时 候 </a:t>
            </a:r>
            <a:r>
              <a:rPr lang="en" sz="2400"/>
              <a:t>， 便 叫 </a:t>
            </a:r>
            <a:r>
              <a:rPr lang="en" sz="2400">
                <a:highlight>
                  <a:srgbClr val="FFFF00"/>
                </a:highlight>
              </a:rPr>
              <a:t>我 们 与 基 督 一 同 活 过 来 </a:t>
            </a:r>
            <a:r>
              <a:rPr lang="en" sz="2400"/>
              <a:t>。 你 们 得 救 是 本 乎 恩 。他 又 叫 我 们 与 基 督 耶 稣 一 同 复 活 </a:t>
            </a:r>
            <a:r>
              <a:rPr lang="en" sz="2400">
                <a:highlight>
                  <a:srgbClr val="FFFF00"/>
                </a:highlight>
              </a:rPr>
              <a:t>， 一 同 坐 在 天 上 </a:t>
            </a:r>
            <a:r>
              <a:rPr lang="en" sz="2400"/>
              <a:t>，要 将 他 极 丰 富 的 </a:t>
            </a:r>
            <a:r>
              <a:rPr lang="en" sz="2400">
                <a:highlight>
                  <a:srgbClr val="FFFF00"/>
                </a:highlight>
              </a:rPr>
              <a:t>恩 典</a:t>
            </a:r>
            <a:r>
              <a:rPr lang="en" sz="2400"/>
              <a:t> ， 就 是 他 在 基 督 耶 稣 里 向 我 们 所 施 的 恩 慈 ， </a:t>
            </a:r>
            <a:r>
              <a:rPr lang="en" sz="2400">
                <a:highlight>
                  <a:srgbClr val="FFFF00"/>
                </a:highlight>
              </a:rPr>
              <a:t>显 明 </a:t>
            </a:r>
            <a:r>
              <a:rPr lang="en" sz="2400"/>
              <a:t>给 後 来 的 </a:t>
            </a:r>
            <a:r>
              <a:rPr lang="en" sz="2400">
                <a:highlight>
                  <a:srgbClr val="FFFF00"/>
                </a:highlight>
              </a:rPr>
              <a:t>世 代 看 </a:t>
            </a:r>
            <a:r>
              <a:rPr lang="en" sz="2400"/>
              <a:t>。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 txBox="1"/>
          <p:nvPr>
            <p:ph type="title"/>
          </p:nvPr>
        </p:nvSpPr>
        <p:spPr>
          <a:xfrm>
            <a:off x="485195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主耶稣的回答：单刀直入，你要重生</a:t>
            </a:r>
            <a:endParaRPr/>
          </a:p>
        </p:txBody>
      </p:sp>
      <p:sp>
        <p:nvSpPr>
          <p:cNvPr id="233" name="Google Shape;233;p18"/>
          <p:cNvSpPr txBox="1"/>
          <p:nvPr>
            <p:ph idx="1" type="body"/>
          </p:nvPr>
        </p:nvSpPr>
        <p:spPr>
          <a:xfrm>
            <a:off x="318052" y="845738"/>
            <a:ext cx="8507896" cy="39727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对尼哥底母重生意味什么？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不是听说耶稣，真正以主为主。离开和否定以前属世的追求， 以前的“成功”不算。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太22-23 当 那 日 必 有 许 多 人 对 我 说 ： 主 阿 ， 主 阿 ， 我 们 不 是 </a:t>
            </a:r>
            <a:r>
              <a:rPr lang="en" sz="2400">
                <a:highlight>
                  <a:srgbClr val="FFFF00"/>
                </a:highlight>
              </a:rPr>
              <a:t>奉 你 的 名 </a:t>
            </a:r>
            <a:r>
              <a:rPr lang="en" sz="2400"/>
              <a:t>传 道 ， 奉 你 的 名 赶 鬼 ， 奉 你 的 名 行 许 多 异 能 麽 ？我 就 明 明 的 告 诉 他 们 说 ： </a:t>
            </a:r>
            <a:r>
              <a:rPr lang="en" sz="2400">
                <a:highlight>
                  <a:srgbClr val="FFFF00"/>
                </a:highlight>
              </a:rPr>
              <a:t>我 从 来 不 认 识 你 们 </a:t>
            </a:r>
            <a:r>
              <a:rPr lang="en" sz="2400"/>
              <a:t>， 你 们 这 些 作 恶 的 人 ， 离 开 我 去 罢 ！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9"/>
          <p:cNvSpPr txBox="1"/>
          <p:nvPr>
            <p:ph type="title"/>
          </p:nvPr>
        </p:nvSpPr>
        <p:spPr>
          <a:xfrm>
            <a:off x="428210" y="176522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3200"/>
              <a:t>如 何 能 重 生 ：</a:t>
            </a:r>
            <a:r>
              <a:rPr lang="en"/>
              <a:t>从 水 和 圣 灵 生</a:t>
            </a:r>
            <a:endParaRPr/>
          </a:p>
        </p:txBody>
      </p:sp>
      <p:sp>
        <p:nvSpPr>
          <p:cNvPr id="239" name="Google Shape;239;p19"/>
          <p:cNvSpPr txBox="1"/>
          <p:nvPr>
            <p:ph idx="1" type="body"/>
          </p:nvPr>
        </p:nvSpPr>
        <p:spPr>
          <a:xfrm>
            <a:off x="286871" y="663388"/>
            <a:ext cx="8588188" cy="421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4-5 尼 哥 底 母 说 ： 「 人 已 经 老 了 ， 如 何 能 重 生 呢 ？ 岂 能 再 进 母 腹 生 出 来 吗 ？ 」耶 稣 说 ： 「 我 实 实 在 在 的 告 诉 你 ， 人 若 不 是 从 </a:t>
            </a:r>
            <a:r>
              <a:rPr lang="en" sz="1800">
                <a:highlight>
                  <a:srgbClr val="FFFF00"/>
                </a:highlight>
              </a:rPr>
              <a:t>水</a:t>
            </a:r>
            <a:r>
              <a:rPr lang="en" sz="1800"/>
              <a:t> 和 </a:t>
            </a:r>
            <a:r>
              <a:rPr lang="en" sz="1800">
                <a:highlight>
                  <a:srgbClr val="FFFF00"/>
                </a:highlight>
              </a:rPr>
              <a:t>圣 灵</a:t>
            </a:r>
            <a:r>
              <a:rPr lang="en" sz="1800"/>
              <a:t> 生 的 ， 就 不 能 进 </a:t>
            </a:r>
            <a:r>
              <a:rPr lang="en" sz="1800">
                <a:highlight>
                  <a:srgbClr val="FFFF00"/>
                </a:highlight>
              </a:rPr>
              <a:t>神 的 国 </a:t>
            </a:r>
            <a:r>
              <a:rPr lang="en" sz="1800"/>
              <a:t>。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西36:25-27 我 必 用 </a:t>
            </a:r>
            <a:r>
              <a:rPr lang="en" sz="1800">
                <a:highlight>
                  <a:srgbClr val="FFFF00"/>
                </a:highlight>
              </a:rPr>
              <a:t>清 水</a:t>
            </a:r>
            <a:r>
              <a:rPr lang="en" sz="1800"/>
              <a:t> 洒 在 你 们 身 上 ， 你 们 就 </a:t>
            </a:r>
            <a:r>
              <a:rPr lang="en" sz="1800">
                <a:highlight>
                  <a:srgbClr val="FFFF00"/>
                </a:highlight>
              </a:rPr>
              <a:t>洁 净</a:t>
            </a:r>
            <a:r>
              <a:rPr lang="en" sz="1800"/>
              <a:t> 了 。 我 要 洁 净 你 们 ， 使 你 们 脱 离 一 切 的 污 秽 ， 弃 掉 一 切 的 偶 像 。我 也 要 赐 给 你 们 一 个 新 心 ， 将 </a:t>
            </a:r>
            <a:r>
              <a:rPr lang="en" sz="1800">
                <a:highlight>
                  <a:srgbClr val="FFFF00"/>
                </a:highlight>
              </a:rPr>
              <a:t>新 灵</a:t>
            </a:r>
            <a:r>
              <a:rPr lang="en" sz="1800"/>
              <a:t> 放 在 你 们 里 面 ， 又 从 你 们 的 肉 体 中 </a:t>
            </a:r>
            <a:r>
              <a:rPr lang="en" sz="1800">
                <a:highlight>
                  <a:srgbClr val="FFFF00"/>
                </a:highlight>
              </a:rPr>
              <a:t>除 掉 石 心 </a:t>
            </a:r>
            <a:r>
              <a:rPr lang="en" sz="1800"/>
              <a:t>，</a:t>
            </a:r>
            <a:r>
              <a:rPr lang="en" sz="1800" u="sng"/>
              <a:t> </a:t>
            </a:r>
            <a:r>
              <a:rPr lang="en" sz="1800">
                <a:highlight>
                  <a:srgbClr val="FFFF00"/>
                </a:highlight>
              </a:rPr>
              <a:t>赐 给 你 们 肉 心 </a:t>
            </a:r>
            <a:r>
              <a:rPr lang="en" sz="1800"/>
              <a:t>。我 必 将 </a:t>
            </a:r>
            <a:r>
              <a:rPr lang="en" sz="1800">
                <a:highlight>
                  <a:srgbClr val="FFFF00"/>
                </a:highlight>
              </a:rPr>
              <a:t>我 的 灵 </a:t>
            </a:r>
            <a:r>
              <a:rPr lang="en" sz="1800"/>
              <a:t>放 在 你 们 里 面 ， </a:t>
            </a:r>
            <a:r>
              <a:rPr lang="en" sz="1800">
                <a:highlight>
                  <a:srgbClr val="FFFF00"/>
                </a:highlight>
              </a:rPr>
              <a:t>使 你 们 顺 从 我 </a:t>
            </a:r>
            <a:r>
              <a:rPr lang="en" sz="1800"/>
              <a:t>的 律 例 ， </a:t>
            </a:r>
            <a:r>
              <a:rPr lang="en" sz="1800">
                <a:highlight>
                  <a:srgbClr val="FFFF00"/>
                </a:highlight>
              </a:rPr>
              <a:t>谨 守 遵 行 我 </a:t>
            </a:r>
            <a:r>
              <a:rPr lang="en" sz="1800"/>
              <a:t>的 典 章 。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800"/>
              <a:t>多3:5 </a:t>
            </a:r>
            <a:r>
              <a:rPr lang="en" sz="1800">
                <a:highlight>
                  <a:srgbClr val="FFFF00"/>
                </a:highlight>
              </a:rPr>
              <a:t>他 </a:t>
            </a:r>
            <a:r>
              <a:rPr lang="en" sz="1800"/>
              <a:t>便 </a:t>
            </a:r>
            <a:r>
              <a:rPr lang="en" sz="1800">
                <a:highlight>
                  <a:srgbClr val="FFFF00"/>
                </a:highlight>
              </a:rPr>
              <a:t>救 了 我 们</a:t>
            </a:r>
            <a:r>
              <a:rPr lang="en" sz="1800"/>
              <a:t> ； 并 不 是 因 我 们 自 己 所 行 的 义 ， 乃 是 照 他 的 怜 悯 ， </a:t>
            </a:r>
            <a:r>
              <a:rPr lang="en" sz="1800">
                <a:highlight>
                  <a:srgbClr val="FFFF00"/>
                </a:highlight>
              </a:rPr>
              <a:t>藉 着 重 生 的 洗 </a:t>
            </a:r>
            <a:r>
              <a:rPr lang="en" sz="1800"/>
              <a:t>和 </a:t>
            </a:r>
            <a:r>
              <a:rPr lang="en" sz="1800">
                <a:highlight>
                  <a:srgbClr val="FFFF00"/>
                </a:highlight>
              </a:rPr>
              <a:t>圣 灵 的 更 新 </a:t>
            </a:r>
            <a:r>
              <a:rPr lang="en" sz="1800"/>
              <a:t>。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/>
          <p:nvPr>
            <p:ph type="title"/>
          </p:nvPr>
        </p:nvSpPr>
        <p:spPr>
          <a:xfrm>
            <a:off x="762394" y="2274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传福音的原因与目的地</a:t>
            </a:r>
            <a:endParaRPr/>
          </a:p>
        </p:txBody>
      </p:sp>
      <p:sp>
        <p:nvSpPr>
          <p:cNvPr id="136" name="Google Shape;136;p2"/>
          <p:cNvSpPr txBox="1"/>
          <p:nvPr>
            <p:ph idx="1" type="body"/>
          </p:nvPr>
        </p:nvSpPr>
        <p:spPr>
          <a:xfrm>
            <a:off x="277473" y="781970"/>
            <a:ext cx="8582748" cy="413405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启14:6-7 我 又 看 见 另 有 一 位 天 使 飞 在 空 中 ， 有 永 远 的 福 音 要 传 给 住 在 地 上 的 人 ， 就 是 各 国 、 各 族 、 各 方 、 各 民 。他 大 声 说 ： 应 当 敬 畏 神 ， 将 荣 耀 归 给 他 ！ </a:t>
            </a:r>
            <a:r>
              <a:rPr lang="en" sz="2000">
                <a:highlight>
                  <a:srgbClr val="FFFF00"/>
                </a:highlight>
              </a:rPr>
              <a:t>因 他 施 行 审 判 的 时 候 已 经 到 了 。 应 当 敬 拜 那 创 造 天 地 海 和 众 水 泉 源 的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1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太4:17 从 那 时 候 ， 耶 稣 就 传 起 道 来 ， 说 ： </a:t>
            </a:r>
            <a:r>
              <a:rPr lang="en" sz="2000">
                <a:highlight>
                  <a:srgbClr val="FFFF00"/>
                </a:highlight>
              </a:rPr>
              <a:t>天 国 近 了 ， 你 们 应 当 悔 改 ！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 sz="2000"/>
              <a:t>腓2:9-11 所 以 ， 神 将 他 升 为 至 高 ， 又 赐 给 他 那 超 乎 万 名 之 上 的 名 ，叫 一 切 在 天 上 的 、 地 上 的 ， 和 地 底 下 的 ， 因 耶 稣 的 名 无 不 屈 膝 ， </a:t>
            </a:r>
            <a:r>
              <a:rPr lang="en" sz="2000">
                <a:highlight>
                  <a:srgbClr val="FFFF00"/>
                </a:highlight>
              </a:rPr>
              <a:t>无 不 口 称 耶 稣 基 督 为 主 ， 使 荣 耀 归 与 父 神</a:t>
            </a:r>
            <a:r>
              <a:rPr lang="en" sz="2000"/>
              <a:t> 。</a:t>
            </a: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0"/>
          <p:cNvSpPr txBox="1"/>
          <p:nvPr>
            <p:ph type="title"/>
          </p:nvPr>
        </p:nvSpPr>
        <p:spPr>
          <a:xfrm>
            <a:off x="428210" y="176522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3200"/>
              <a:t>如 何 能 重 生 ：</a:t>
            </a:r>
            <a:r>
              <a:rPr lang="en"/>
              <a:t>藉 着 道 </a:t>
            </a:r>
            <a:endParaRPr/>
          </a:p>
        </p:txBody>
      </p:sp>
      <p:sp>
        <p:nvSpPr>
          <p:cNvPr id="245" name="Google Shape;245;p20"/>
          <p:cNvSpPr txBox="1"/>
          <p:nvPr>
            <p:ph idx="1" type="body"/>
          </p:nvPr>
        </p:nvSpPr>
        <p:spPr>
          <a:xfrm>
            <a:off x="286871" y="663388"/>
            <a:ext cx="8588188" cy="421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rPr lang="en" sz="2400"/>
              <a:t>弗5:24-27 教 会 怎 样 顺 服 基 督 ， 妻 子 也 要 怎 样 凡 事 顺 服 丈 夫 。你 们 作 丈 夫 的 ， 要 爱 你 们 的 妻 子 ， 正 如 </a:t>
            </a:r>
            <a:r>
              <a:rPr lang="en" sz="2400">
                <a:highlight>
                  <a:srgbClr val="FFFF00"/>
                </a:highlight>
              </a:rPr>
              <a:t>基 督 爱 教 会 </a:t>
            </a:r>
            <a:r>
              <a:rPr lang="en" sz="2400"/>
              <a:t>， </a:t>
            </a:r>
            <a:r>
              <a:rPr lang="en" sz="2400">
                <a:highlight>
                  <a:srgbClr val="FFFF00"/>
                </a:highlight>
              </a:rPr>
              <a:t>为 教 会 舍 己 </a:t>
            </a:r>
            <a:r>
              <a:rPr lang="en" sz="2400"/>
              <a:t>。要 </a:t>
            </a:r>
            <a:r>
              <a:rPr lang="en" sz="2400">
                <a:highlight>
                  <a:srgbClr val="FFFF00"/>
                </a:highlight>
              </a:rPr>
              <a:t>用 水 藉 着 道 把 教 会 洗 净 </a:t>
            </a:r>
            <a:r>
              <a:rPr lang="en" sz="2400"/>
              <a:t>， 成 为 圣 洁 ，可 以 献 给 自 己 ， 作 个 荣 耀 的 教 会 ， 毫 无 玷 污 、 皱 纹 等 类 的 病 ， 乃 是 圣 洁 没 有 瑕 疵 的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rPr lang="en" sz="2400"/>
              <a:t>彼前1:23 你 们 蒙 了 </a:t>
            </a:r>
            <a:r>
              <a:rPr lang="en" sz="2400">
                <a:highlight>
                  <a:srgbClr val="FFFF00"/>
                </a:highlight>
              </a:rPr>
              <a:t>重 生</a:t>
            </a:r>
            <a:r>
              <a:rPr lang="en" sz="2400"/>
              <a:t> ， 不 是 由 於 能 坏 的 种 子 ， 乃 是 由 於 不 能 坏 的 种 子 ， 是 </a:t>
            </a:r>
            <a:r>
              <a:rPr lang="en" sz="2400">
                <a:highlight>
                  <a:srgbClr val="FFFF00"/>
                </a:highlight>
              </a:rPr>
              <a:t>藉 着</a:t>
            </a:r>
            <a:r>
              <a:rPr lang="en" sz="2400"/>
              <a:t> 神 活 泼 常 存 的 </a:t>
            </a:r>
            <a:r>
              <a:rPr lang="en" sz="2400">
                <a:highlight>
                  <a:srgbClr val="FFFF00"/>
                </a:highlight>
              </a:rPr>
              <a:t>道</a:t>
            </a:r>
            <a:r>
              <a:rPr lang="en" sz="2400"/>
              <a:t>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8558"/>
              <a:buNone/>
            </a:pPr>
            <a:r>
              <a:rPr lang="en" sz="2400"/>
              <a:t>雅1:18 他 按 自 己 的 旨 意 ， </a:t>
            </a:r>
            <a:r>
              <a:rPr lang="en" sz="2400">
                <a:highlight>
                  <a:srgbClr val="FFFF00"/>
                </a:highlight>
              </a:rPr>
              <a:t>用 真 道 生 了 我 们 </a:t>
            </a:r>
            <a:r>
              <a:rPr lang="en" sz="2400"/>
              <a:t>， 叫 我 们 在 他 所 造 的 万 物 中 好 像 初 熟 的 果 子 。</a:t>
            </a:r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bee2332817_0_1"/>
          <p:cNvSpPr txBox="1"/>
          <p:nvPr>
            <p:ph type="ctrTitle"/>
          </p:nvPr>
        </p:nvSpPr>
        <p:spPr>
          <a:xfrm>
            <a:off x="-427772" y="14065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主的话与祂的福音</a:t>
            </a:r>
            <a:endParaRPr/>
          </a:p>
        </p:txBody>
      </p:sp>
      <p:sp>
        <p:nvSpPr>
          <p:cNvPr id="251" name="Google Shape;251;g2bee2332817_0_1"/>
          <p:cNvSpPr txBox="1"/>
          <p:nvPr>
            <p:ph idx="1" type="subTitle"/>
          </p:nvPr>
        </p:nvSpPr>
        <p:spPr>
          <a:xfrm>
            <a:off x="-1409525" y="2854625"/>
            <a:ext cx="7049100" cy="11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2200"/>
              <a:t>用神的话来重新审视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2200"/>
              <a:t>我们重生得救的信心与生命</a:t>
            </a:r>
            <a:endParaRPr sz="2200"/>
          </a:p>
        </p:txBody>
      </p:sp>
      <p:pic>
        <p:nvPicPr>
          <p:cNvPr id="252" name="Google Shape;252;g2bee2332817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8325" y="336100"/>
            <a:ext cx="4311399" cy="433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/>
          <p:nvPr>
            <p:ph type="title"/>
          </p:nvPr>
        </p:nvSpPr>
        <p:spPr>
          <a:xfrm>
            <a:off x="819150" y="451153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基督徒=基督的奴隶</a:t>
            </a:r>
            <a:endParaRPr/>
          </a:p>
        </p:txBody>
      </p:sp>
      <p:sp>
        <p:nvSpPr>
          <p:cNvPr id="142" name="Google Shape;142;p3"/>
          <p:cNvSpPr txBox="1"/>
          <p:nvPr>
            <p:ph idx="1" type="body"/>
          </p:nvPr>
        </p:nvSpPr>
        <p:spPr>
          <a:xfrm>
            <a:off x="430306" y="1165412"/>
            <a:ext cx="8310282" cy="372035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50193"/>
              <a:buNone/>
            </a:pPr>
            <a:r>
              <a:rPr lang="en" sz="2800"/>
              <a:t>我们是</a:t>
            </a:r>
            <a:r>
              <a:rPr lang="en" sz="2800">
                <a:highlight>
                  <a:srgbClr val="FFFF00"/>
                </a:highlight>
              </a:rPr>
              <a:t>被拣选</a:t>
            </a:r>
            <a:r>
              <a:rPr lang="en" sz="2800"/>
              <a:t>的（弗1:4—5；彼前1:1，2:9）；</a:t>
            </a:r>
            <a:r>
              <a:rPr lang="en" sz="2800">
                <a:highlight>
                  <a:srgbClr val="FFFF00"/>
                </a:highlight>
              </a:rPr>
              <a:t>被买赎</a:t>
            </a:r>
            <a:r>
              <a:rPr lang="en" sz="2800"/>
              <a:t>来的（林前6:20，7:23）；</a:t>
            </a:r>
            <a:r>
              <a:rPr lang="en" sz="2800">
                <a:highlight>
                  <a:srgbClr val="FFFF00"/>
                </a:highlight>
              </a:rPr>
              <a:t>被主拥有</a:t>
            </a:r>
            <a:r>
              <a:rPr lang="en" sz="2800"/>
              <a:t>的（罗14:7—9；林前6:19；多2:14）；</a:t>
            </a:r>
            <a:r>
              <a:rPr lang="en" sz="2800">
                <a:highlight>
                  <a:srgbClr val="FFFF00"/>
                </a:highlight>
              </a:rPr>
              <a:t>彻底顺命</a:t>
            </a:r>
            <a:r>
              <a:rPr lang="en" sz="2800"/>
              <a:t>的奴仆（徒5:29；罗6:16—19；腓2:5—8）；</a:t>
            </a:r>
            <a:r>
              <a:rPr lang="en" sz="2800">
                <a:highlight>
                  <a:srgbClr val="FFFF00"/>
                </a:highlight>
              </a:rPr>
              <a:t>一切</a:t>
            </a:r>
            <a:r>
              <a:rPr lang="en" sz="2800"/>
              <a:t>所需用的都完全</a:t>
            </a:r>
            <a:r>
              <a:rPr lang="en" sz="2800">
                <a:highlight>
                  <a:srgbClr val="FFFF00"/>
                </a:highlight>
              </a:rPr>
              <a:t>仰赖主</a:t>
            </a:r>
            <a:r>
              <a:rPr lang="en" sz="2800"/>
              <a:t>（林后9:8—11；腓4:19）。我们最终必须</a:t>
            </a:r>
            <a:r>
              <a:rPr lang="en" sz="2800">
                <a:highlight>
                  <a:srgbClr val="FFFF00"/>
                </a:highlight>
              </a:rPr>
              <a:t>向神交账</a:t>
            </a:r>
            <a:r>
              <a:rPr lang="en" sz="2800"/>
              <a:t>（罗14:12）；按本身所行的</a:t>
            </a:r>
            <a:r>
              <a:rPr lang="en" sz="2800">
                <a:highlight>
                  <a:srgbClr val="FFFF00"/>
                </a:highlight>
              </a:rPr>
              <a:t>受审判</a:t>
            </a:r>
            <a:r>
              <a:rPr lang="en" sz="2800"/>
              <a:t>（林后5:10）；以及被</a:t>
            </a:r>
            <a:r>
              <a:rPr lang="en" sz="2800">
                <a:highlight>
                  <a:srgbClr val="FFFF00"/>
                </a:highlight>
              </a:rPr>
              <a:t>神管教或奖赏</a:t>
            </a:r>
            <a:r>
              <a:rPr lang="en" sz="2800"/>
              <a:t>（来12:5—11；林前3:14）。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50193"/>
              <a:buNone/>
            </a:pPr>
            <a:r>
              <a:rPr lang="en" sz="2800"/>
              <a:t>以上皆是作奴隶的不可或缺的要素。</a:t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7027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/>
          <p:nvPr>
            <p:ph type="title"/>
          </p:nvPr>
        </p:nvSpPr>
        <p:spPr>
          <a:xfrm>
            <a:off x="625946" y="3798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信福音的失与得</a:t>
            </a:r>
            <a:endParaRPr/>
          </a:p>
        </p:txBody>
      </p:sp>
      <p:sp>
        <p:nvSpPr>
          <p:cNvPr id="148" name="Google Shape;148;p4"/>
          <p:cNvSpPr txBox="1"/>
          <p:nvPr>
            <p:ph idx="1" type="body"/>
          </p:nvPr>
        </p:nvSpPr>
        <p:spPr>
          <a:xfrm>
            <a:off x="378372" y="1182075"/>
            <a:ext cx="8475542" cy="37339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馬 可 福 音 8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34 於 是 叫 众 人 和 门 徒 来 ， 对 他 们 说 ： 若 有 人 要 </a:t>
            </a:r>
            <a:r>
              <a:rPr lang="en" sz="2400">
                <a:highlight>
                  <a:srgbClr val="FFFF00"/>
                </a:highlight>
              </a:rPr>
              <a:t>跟 从 我 </a:t>
            </a:r>
            <a:r>
              <a:rPr lang="en" sz="2400"/>
              <a:t>， 就 </a:t>
            </a:r>
            <a:r>
              <a:rPr lang="en" sz="2400">
                <a:highlight>
                  <a:srgbClr val="FFFF00"/>
                </a:highlight>
              </a:rPr>
              <a:t>当 舍 己 </a:t>
            </a:r>
            <a:r>
              <a:rPr lang="en" sz="2400"/>
              <a:t>， 背 起 他 的 十 字 架 来 跟 从 我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35 因 为 ， 凡 要 </a:t>
            </a:r>
            <a:r>
              <a:rPr lang="en" sz="2400">
                <a:highlight>
                  <a:srgbClr val="FFFF00"/>
                </a:highlight>
              </a:rPr>
              <a:t>救 自 己 生 命 </a:t>
            </a:r>
            <a:r>
              <a:rPr lang="en" sz="2400"/>
              <a:t>（ 或 作 ： 灵 魂 ； 下 同 ） 的 ， </a:t>
            </a:r>
            <a:r>
              <a:rPr lang="en" sz="2400">
                <a:highlight>
                  <a:srgbClr val="FFFF00"/>
                </a:highlight>
              </a:rPr>
              <a:t>必 丧 掉 生 命 </a:t>
            </a:r>
            <a:r>
              <a:rPr lang="en" sz="2400"/>
              <a:t>； 凡 为 我 和 福 音 丧 掉 生 命 的 ， 必 救 了 生 命 。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"/>
          <p:cNvSpPr txBox="1"/>
          <p:nvPr>
            <p:ph type="title"/>
          </p:nvPr>
        </p:nvSpPr>
        <p:spPr>
          <a:xfrm>
            <a:off x="819150" y="214978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主耶稣做了奴隶的榜样</a:t>
            </a:r>
            <a:endParaRPr/>
          </a:p>
        </p:txBody>
      </p:sp>
      <p:sp>
        <p:nvSpPr>
          <p:cNvPr id="154" name="Google Shape;154;p5"/>
          <p:cNvSpPr txBox="1"/>
          <p:nvPr>
            <p:ph idx="1" type="body"/>
          </p:nvPr>
        </p:nvSpPr>
        <p:spPr>
          <a:xfrm>
            <a:off x="321617" y="1344706"/>
            <a:ext cx="8450317" cy="34892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sz="2400"/>
              <a:t>腓2:5-8 你 们 当 以 基 督 耶 稣 的 </a:t>
            </a:r>
            <a:r>
              <a:rPr lang="en" sz="2400">
                <a:highlight>
                  <a:srgbClr val="FFFF00"/>
                </a:highlight>
              </a:rPr>
              <a:t>心 为 心 </a:t>
            </a:r>
            <a:r>
              <a:rPr lang="en" sz="2400"/>
              <a:t>：他 本 有 神 的 形 像 ， 不 以 自 己 与 神 同 等 为 强 夺 的 ；反 倒 虚 己 ， 取 了 </a:t>
            </a:r>
            <a:r>
              <a:rPr lang="en" sz="2400">
                <a:highlight>
                  <a:srgbClr val="FFFF00"/>
                </a:highlight>
              </a:rPr>
              <a:t>奴 仆 的 形 像 </a:t>
            </a:r>
            <a:r>
              <a:rPr lang="en" sz="2400"/>
              <a:t>， 成 为 人 的 样 式 ；既 有 人 的 样 子 ， 就 自 己 卑 微 ， 存 心 </a:t>
            </a:r>
            <a:r>
              <a:rPr lang="en" sz="2400">
                <a:highlight>
                  <a:srgbClr val="FFFF00"/>
                </a:highlight>
              </a:rPr>
              <a:t>顺 服 ， 以 至 於 死 ， 且 死 在 十 字 架 上</a:t>
            </a:r>
            <a:r>
              <a:rPr lang="en" sz="2400"/>
              <a:t>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/>
          <p:nvPr>
            <p:ph type="title"/>
          </p:nvPr>
        </p:nvSpPr>
        <p:spPr>
          <a:xfrm>
            <a:off x="333572" y="252767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不是奴仆的心，</a:t>
            </a:r>
            <a:r>
              <a:rPr lang="en" sz="3200"/>
              <a:t>乃是儿子的心</a:t>
            </a:r>
            <a:endParaRPr/>
          </a:p>
        </p:txBody>
      </p:sp>
      <p:sp>
        <p:nvSpPr>
          <p:cNvPr id="160" name="Google Shape;160;p6"/>
          <p:cNvSpPr txBox="1"/>
          <p:nvPr>
            <p:ph idx="1" type="body"/>
          </p:nvPr>
        </p:nvSpPr>
        <p:spPr>
          <a:xfrm>
            <a:off x="454047" y="959223"/>
            <a:ext cx="8005985" cy="39315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我们一直都是被俘、被击败、被奴役的，但现在突然发现俘虏我们的竟然是充满了慈爱、怜悯。而且作他的奴仆既不被恶待，也不觉卑屈，“你们所受的不是奴仆的心，仍旧害怕；所受的乃是儿子的心。”（罗8:15）我们虽降卑为奴仆，却无损人格或贬低身份。⋯⋯我们从此被提升，有份于天上的服事，被赋予更高超的性情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……（这也）提醒我们，为了将我们从另一个主人赎出而付出的昂贵代价。买赎我们的代价，既不是所有富丽堂皇宫殿的价值总和，亦不是因我们好看的外表，更不是因我们有什么了不起的本领。相反地，我们一点也不可爱，一无长处，心存叛逆，但是主以他自己的宝血买赎了我们。因此，我们既是被基督买赎，就是完全属于他了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若有人真心相信他，必先承认自己是罪人，发自内心无条件地顺服。也因此，使人得救的信心就类似一个奴仆的心态。那是一种荣耀的顺服，每一个真信徒的心，都以作基督的奴仆为至上的喜乐。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但若挪去了顺服的心态，任何其他对基督再崇高的“佩服”也根本还不是真信心呢！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耶稣要我们得真自由，而不是罪的奴仆。但是真自由意味着承认自己的罪，悔改，信靠顺服主，做主的奴仆。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 txBox="1"/>
          <p:nvPr>
            <p:ph type="title"/>
          </p:nvPr>
        </p:nvSpPr>
        <p:spPr>
          <a:xfrm>
            <a:off x="333572" y="252767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不是奴仆的心，乃是儿子的心</a:t>
            </a:r>
            <a:endParaRPr/>
          </a:p>
        </p:txBody>
      </p:sp>
      <p:sp>
        <p:nvSpPr>
          <p:cNvPr id="166" name="Google Shape;166;p7"/>
          <p:cNvSpPr txBox="1"/>
          <p:nvPr>
            <p:ph idx="1" type="body"/>
          </p:nvPr>
        </p:nvSpPr>
        <p:spPr>
          <a:xfrm>
            <a:off x="454047" y="959223"/>
            <a:ext cx="8005985" cy="39315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若有人真心相信他，必先承认自己是罪人，发自内心无条件地顺服。也因此，使人得救的信心就类似一个奴仆的心态。那是一种荣耀的顺服，每一个真信徒的心，都以作基督的奴仆为至上的喜乐。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但若挪去了顺服的心态，任何其他对基督再崇高的“佩服”也根本还不是真信心呢！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000"/>
              <a:t>耶稣要我们得真自由，而不是罪的奴仆。但是真自由意味着承认自己的罪，悔改，信靠顺服主，做主的奴仆。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"/>
          <p:cNvSpPr txBox="1"/>
          <p:nvPr>
            <p:ph type="ctrTitle"/>
          </p:nvPr>
        </p:nvSpPr>
        <p:spPr>
          <a:xfrm>
            <a:off x="1089474" y="1847700"/>
            <a:ext cx="65685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一、4得救（福音）本乎恩也因着信</a:t>
            </a:r>
            <a:endParaRPr/>
          </a:p>
        </p:txBody>
      </p:sp>
      <p:sp>
        <p:nvSpPr>
          <p:cNvPr id="172" name="Google Shape;172;p8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"/>
          <p:cNvSpPr txBox="1"/>
          <p:nvPr>
            <p:ph type="title"/>
          </p:nvPr>
        </p:nvSpPr>
        <p:spPr>
          <a:xfrm>
            <a:off x="604739" y="19595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本乎恩典：得救是恩典</a:t>
            </a:r>
            <a:br>
              <a:rPr lang="en"/>
            </a:b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178" name="Google Shape;178;p9"/>
          <p:cNvSpPr txBox="1"/>
          <p:nvPr>
            <p:ph idx="1" type="body"/>
          </p:nvPr>
        </p:nvSpPr>
        <p:spPr>
          <a:xfrm>
            <a:off x="346841" y="1046829"/>
            <a:ext cx="8336700" cy="37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罗4:4-5 做 工 的 </a:t>
            </a:r>
            <a:r>
              <a:rPr lang="en" sz="2400">
                <a:highlight>
                  <a:srgbClr val="FFFF00"/>
                </a:highlight>
              </a:rPr>
              <a:t>得 工 价 </a:t>
            </a:r>
            <a:r>
              <a:rPr lang="en" sz="2400"/>
              <a:t>， </a:t>
            </a:r>
            <a:r>
              <a:rPr lang="en" sz="2400">
                <a:highlight>
                  <a:srgbClr val="FFFF00"/>
                </a:highlight>
              </a:rPr>
              <a:t>不 算 恩 典 </a:t>
            </a:r>
            <a:r>
              <a:rPr lang="en" sz="2400"/>
              <a:t>， 乃 是 该 得 的 ；惟 有 </a:t>
            </a:r>
            <a:r>
              <a:rPr lang="en" sz="2400">
                <a:highlight>
                  <a:srgbClr val="FFFF00"/>
                </a:highlight>
              </a:rPr>
              <a:t>不 做 工 的 </a:t>
            </a:r>
            <a:r>
              <a:rPr lang="en" sz="2400"/>
              <a:t>， 只 </a:t>
            </a:r>
            <a:r>
              <a:rPr lang="en" sz="2400">
                <a:highlight>
                  <a:srgbClr val="FFFF00"/>
                </a:highlight>
              </a:rPr>
              <a:t>信</a:t>
            </a:r>
            <a:r>
              <a:rPr lang="en" sz="2400"/>
              <a:t> </a:t>
            </a:r>
            <a:r>
              <a:rPr lang="en" sz="2400">
                <a:highlight>
                  <a:srgbClr val="FFFF00"/>
                </a:highlight>
              </a:rPr>
              <a:t>称 罪 人 为 义 的 神 </a:t>
            </a:r>
            <a:r>
              <a:rPr lang="en" sz="2400"/>
              <a:t>， 他 的 信 就 算 为 义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罗5:8 惟 有 </a:t>
            </a:r>
            <a:r>
              <a:rPr lang="en" sz="2400">
                <a:highlight>
                  <a:srgbClr val="FFFF00"/>
                </a:highlight>
              </a:rPr>
              <a:t>基 督 在 我 们 还 作 罪 人 的 时 候 为 我 们 死 </a:t>
            </a:r>
            <a:r>
              <a:rPr lang="en" sz="2400"/>
              <a:t>， </a:t>
            </a:r>
            <a:r>
              <a:rPr lang="en" sz="2400">
                <a:highlight>
                  <a:srgbClr val="FFFF00"/>
                </a:highlight>
              </a:rPr>
              <a:t>神 的 爱 </a:t>
            </a:r>
            <a:r>
              <a:rPr lang="en" sz="2400"/>
              <a:t>就 在 此 向 我 们 显 明 了 。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2400"/>
              <a:t>罗5:20 律 法 本 是 外 添 的 ， 叫 过 犯 显 多 ； 只 是 罪 在 那 里 显 多 ， 恩 典 就 更 显 多 了 。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