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y="5143500" cx="9144000"/>
  <p:notesSz cx="6858000" cy="9144000"/>
  <p:embeddedFontLst>
    <p:embeddedFont>
      <p:font typeface="Roboto"/>
      <p:regular r:id="rId41"/>
      <p:bold r:id="rId42"/>
      <p:italic r:id="rId43"/>
      <p:boldItalic r:id="rId44"/>
    </p:embeddedFont>
    <p:embeddedFont>
      <p:font typeface="Nunito"/>
      <p:regular r:id="rId45"/>
      <p:bold r:id="rId46"/>
      <p:italic r:id="rId47"/>
      <p:boldItalic r:id="rId48"/>
    </p:embeddedFont>
    <p:embeddedFont>
      <p:font typeface="Lora"/>
      <p:regular r:id="rId49"/>
      <p:bold r:id="rId50"/>
      <p:italic r:id="rId51"/>
      <p:boldItalic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53" roundtripDataSignature="AMtx7mjQPBoWGBWeW/OQPVJUsQBNgbHb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font" Target="fonts/Roboto-bold.fntdata"/><Relationship Id="rId41" Type="http://schemas.openxmlformats.org/officeDocument/2006/relationships/font" Target="fonts/Roboto-regular.fntdata"/><Relationship Id="rId44" Type="http://schemas.openxmlformats.org/officeDocument/2006/relationships/font" Target="fonts/Roboto-boldItalic.fntdata"/><Relationship Id="rId43" Type="http://schemas.openxmlformats.org/officeDocument/2006/relationships/font" Target="fonts/Roboto-italic.fntdata"/><Relationship Id="rId46" Type="http://schemas.openxmlformats.org/officeDocument/2006/relationships/font" Target="fonts/Nunito-bold.fntdata"/><Relationship Id="rId45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Nunito-boldItalic.fntdata"/><Relationship Id="rId47" Type="http://schemas.openxmlformats.org/officeDocument/2006/relationships/font" Target="fonts/Nunito-italic.fntdata"/><Relationship Id="rId49" Type="http://schemas.openxmlformats.org/officeDocument/2006/relationships/font" Target="fonts/Lor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Lora-italic.fntdata"/><Relationship Id="rId50" Type="http://schemas.openxmlformats.org/officeDocument/2006/relationships/font" Target="fonts/Lora-bold.fntdata"/><Relationship Id="rId53" Type="http://customschemas.google.com/relationships/presentationmetadata" Target="metadata"/><Relationship Id="rId52" Type="http://schemas.openxmlformats.org/officeDocument/2006/relationships/font" Target="fonts/Lor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什么是主，什么是救主。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为什么耶稣是我们的救主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为什么耶稣成为我们救主，就必然成为我们的主？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愿意，因为我们的主，是不一样的主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可以找对象吗，当然可以，但是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不要信得太深，背后的动机：还不如不信的好； </a:t>
            </a:r>
            <a:r>
              <a:rPr lang="en" sz="1100"/>
              <a:t>这些肯定会让传福音变得非常容易。但是这不是福音。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时间分配（财宝在哪心就在哪），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5" name="Google Shape;26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1" name="Google Shape;27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基督要我们学他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我们以基督的心为心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我们服事基督其实是基督为我们的好处，他为我们成就一切，我们借他的生，而且是更丰盛的生命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约翰福音10:10说：「我来了，是要叫羊得生命，并且得一点点。」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7" name="Google Shape;27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3" name="Google Shape;28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9" name="Google Shape;28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从罪中得释放，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什么是真自由，在真理里的自由，知道物理里的真理，人类才可以在天上飞行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5" name="Google Shape;29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朋友与仆人的共同点和区别是什么？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也要遵行命令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不是世界的朋友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Google Shape;30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7F7F7"/>
                </a:highlight>
              </a:rPr>
              <a:t>儿子的心</a:t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7F7F7"/>
                </a:highlight>
              </a:rPr>
              <a:t>什么是现在的苦楚？</a:t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7F7F7"/>
                </a:highlight>
              </a:rPr>
              <a:t>读：它意味着我们一直都是被俘、被击败、被奴役的，但现在突然发现俘虏我们的竟然是充满了慈爱、怜悯。而且作他的奴仆既不被恶待，也不觉卑屈，“你们所受的不是奴仆的心，仍旧害怕；所受的乃是儿子的心。”（罗8:15）我们虽降卑为奴仆，却无损人格或贬低身份。⋯⋯我们从此被提升，有份于天上的服事，被赋予更高超的性情。</a:t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7F7F7"/>
                </a:highlight>
              </a:rPr>
              <a:t>……（这也）提醒我们，为了将我们从另一个主人赎出而付出的昂贵代价。买赎我们的代价，既不是所有富丽堂皇宫殿的价值总和，亦不是因我们好看的外表，更不是因我们有什么了不起的本领。相反地，我们一点也不可爱，一无长处，心存叛逆，但是主以他自己的宝血买赎了我们。因此，我们既是被基督买赎，就是完全属于他了.</a:t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7F7F7"/>
                </a:highlight>
              </a:rPr>
              <a:t>若有人真心相信他，必先承认自己是罪人，发自内心无条件地顺服。也因此，使人得救的信心就类似一个奴仆的心态。那是一种荣耀的顺服，每一个真信徒的心，都以作基督的奴仆为至上的喜乐。</a:t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7F7F7"/>
                </a:highlight>
              </a:rPr>
              <a:t>但若挪去了顺服的心态，任何其他对基督再崇高的“佩服”也根本还不是真信心呢！</a:t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7F7F7"/>
                </a:highlight>
              </a:rPr>
              <a:t>耶稣要我们得真自由，而不是罪的奴仆。但是真自由意味着承认自己的罪，悔改，信靠顺服主，做主的奴仆。</a:t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3" name="Google Shape;313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9" name="Google Shape;31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5" name="Google Shape;32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1" name="Google Shape;331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1.传主耶稣基督，2，自己被神充满，认识基督，3，靠神的能力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7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7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37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37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7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3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37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37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7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7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37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23" name="Google Shape;23;p3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37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27" name="Google Shape;27;p3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37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1" name="Google Shape;31;p3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37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37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3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6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46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p4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4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46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p4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4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46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46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4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3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9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39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47" name="Google Shape;47;p3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3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39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1" name="Google Shape;51;p3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39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3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4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4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4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40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40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4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4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4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4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4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2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42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4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3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3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43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43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3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4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4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43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86" name="Google Shape;86;p4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4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4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43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0" name="Google Shape;90;p4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4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4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4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4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4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44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44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4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5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4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36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-299175" y="1184568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主的话与祂的福音</a:t>
            </a:r>
            <a:endParaRPr/>
          </a:p>
        </p:txBody>
      </p:sp>
      <p:sp>
        <p:nvSpPr>
          <p:cNvPr id="129" name="Google Shape;129;p1"/>
          <p:cNvSpPr txBox="1"/>
          <p:nvPr>
            <p:ph idx="1" type="subTitle"/>
          </p:nvPr>
        </p:nvSpPr>
        <p:spPr>
          <a:xfrm>
            <a:off x="-1259003" y="2784148"/>
            <a:ext cx="7049100" cy="11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用神的话来重新审视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我们重生得救的信心与生命</a:t>
            </a:r>
            <a:endParaRPr sz="2200"/>
          </a:p>
        </p:txBody>
      </p:sp>
      <p:pic>
        <p:nvPicPr>
          <p:cNvPr id="130" name="Google Shape;13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2449" y="443452"/>
            <a:ext cx="3362234" cy="437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一、耶稣说：“你跟从我”是什么意思？</a:t>
            </a:r>
            <a:endParaRPr/>
          </a:p>
        </p:txBody>
      </p:sp>
      <p:sp>
        <p:nvSpPr>
          <p:cNvPr id="184" name="Google Shape;184;p10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一、1耶稣是谁</a:t>
            </a:r>
            <a:endParaRPr/>
          </a:p>
        </p:txBody>
      </p:sp>
      <p:sp>
        <p:nvSpPr>
          <p:cNvPr id="190" name="Google Shape;190;p11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"/>
          <p:cNvSpPr txBox="1"/>
          <p:nvPr>
            <p:ph type="title"/>
          </p:nvPr>
        </p:nvSpPr>
        <p:spPr>
          <a:xfrm>
            <a:off x="819150" y="303266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耶稣是救主，但首先是主</a:t>
            </a:r>
            <a:endParaRPr/>
          </a:p>
        </p:txBody>
      </p:sp>
      <p:sp>
        <p:nvSpPr>
          <p:cNvPr id="196" name="Google Shape;196;p12"/>
          <p:cNvSpPr txBox="1"/>
          <p:nvPr>
            <p:ph idx="1" type="body"/>
          </p:nvPr>
        </p:nvSpPr>
        <p:spPr>
          <a:xfrm>
            <a:off x="365760" y="1185566"/>
            <a:ext cx="8469236" cy="36546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路2:11 因 今 天 在 大 卫 的 城 里 ， 为 你 们 生 了 </a:t>
            </a:r>
            <a:r>
              <a:rPr lang="en" sz="2000">
                <a:highlight>
                  <a:srgbClr val="FFFF00"/>
                </a:highlight>
              </a:rPr>
              <a:t>救 主</a:t>
            </a:r>
            <a:r>
              <a:rPr lang="en" sz="2000"/>
              <a:t> ， 就 是 </a:t>
            </a:r>
            <a:r>
              <a:rPr lang="en" sz="2000">
                <a:highlight>
                  <a:srgbClr val="FFFF00"/>
                </a:highlight>
              </a:rPr>
              <a:t>主</a:t>
            </a:r>
            <a:r>
              <a:rPr lang="en" sz="2000"/>
              <a:t> 基 督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徒16:31 他 们 说 ： 当 信 </a:t>
            </a:r>
            <a:r>
              <a:rPr lang="en" sz="2000">
                <a:highlight>
                  <a:srgbClr val="FFFF00"/>
                </a:highlight>
              </a:rPr>
              <a:t>主</a:t>
            </a:r>
            <a:r>
              <a:rPr lang="en" sz="2000"/>
              <a:t> 耶 稣 ， 你 和 你 一 家 都 必 </a:t>
            </a:r>
            <a:r>
              <a:rPr lang="en" sz="2000">
                <a:highlight>
                  <a:srgbClr val="FFFF00"/>
                </a:highlight>
              </a:rPr>
              <a:t>得 救</a:t>
            </a:r>
            <a:r>
              <a:rPr lang="en" sz="2000"/>
              <a:t>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罗10:9 你 若 口 里 认 耶 稣 为 主 ， 心 里 信 神 叫 他 从 死 里 复 活 ， 就 必 得 救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000"/>
              <a:t>徒2:36 故 此 ， 以 色 列 全 家 当 确 实 的 知 道 ， 你 们 </a:t>
            </a:r>
            <a:r>
              <a:rPr lang="en" sz="2000">
                <a:highlight>
                  <a:srgbClr val="FFFF00"/>
                </a:highlight>
              </a:rPr>
              <a:t>钉 在 十 字 架 上 </a:t>
            </a:r>
            <a:r>
              <a:rPr lang="en" sz="2000"/>
              <a:t>的 这 位 耶 稣 ， 神 已 经 立 他 为 </a:t>
            </a:r>
            <a:r>
              <a:rPr lang="en" sz="2000">
                <a:highlight>
                  <a:srgbClr val="FFFF00"/>
                </a:highlight>
              </a:rPr>
              <a:t>主</a:t>
            </a:r>
            <a:r>
              <a:rPr lang="en" sz="2000"/>
              <a:t> ， 为 基 督 了 。</a:t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一、2我们与主的关系</a:t>
            </a:r>
            <a:endParaRPr/>
          </a:p>
        </p:txBody>
      </p:sp>
      <p:sp>
        <p:nvSpPr>
          <p:cNvPr id="202" name="Google Shape;202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"/>
          <p:cNvSpPr txBox="1"/>
          <p:nvPr>
            <p:ph type="title"/>
          </p:nvPr>
        </p:nvSpPr>
        <p:spPr>
          <a:xfrm>
            <a:off x="819150" y="240204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耶稣是主</a:t>
            </a:r>
            <a:endParaRPr/>
          </a:p>
        </p:txBody>
      </p:sp>
      <p:sp>
        <p:nvSpPr>
          <p:cNvPr id="208" name="Google Shape;208;p14"/>
          <p:cNvSpPr txBox="1"/>
          <p:nvPr>
            <p:ph idx="1" type="body"/>
          </p:nvPr>
        </p:nvSpPr>
        <p:spPr>
          <a:xfrm>
            <a:off x="264861" y="788276"/>
            <a:ext cx="8589053" cy="39691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约13:13 你 们 称 呼 我 夫 子 ， 称 呼 我 主 （kyrios）， 你 们 说 的 不 错 ， 我 本 来 是 。</a:t>
            </a:r>
            <a:endParaRPr sz="2000"/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犹：4 因 为 有 些 人 偷 着 进 来 ， 就 是 自 古 被 定 受 刑 罚 的 ， 是 不 虔 诚 的 ， 将 我 们 神 的 恩 变 放 纵 情 欲 的 机 会 ， 并 且 不 认 独 一 的 主 宰 （despotjs）─ 我 们 （ 或 作 和 我 们 ） 主（kyrios） 耶 稣 基 督 。</a:t>
            </a:r>
            <a:endParaRPr sz="2000"/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despotjs： </a:t>
            </a:r>
            <a:r>
              <a:rPr lang="en" sz="2000">
                <a:highlight>
                  <a:srgbClr val="FFFF00"/>
                </a:highlight>
              </a:rPr>
              <a:t>表示‘绝对的主’。</a:t>
            </a:r>
            <a:endParaRPr sz="2000">
              <a:highlight>
                <a:srgbClr val="FFFF00"/>
              </a:highlight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kyrios </a:t>
            </a:r>
            <a:r>
              <a:rPr lang="en" sz="2000">
                <a:highlight>
                  <a:srgbClr val="FFFF00"/>
                </a:highlight>
              </a:rPr>
              <a:t>：‘握有最高权力的主’</a:t>
            </a:r>
            <a:endParaRPr sz="2000">
              <a:highlight>
                <a:srgbClr val="FFFF00"/>
              </a:highlight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新约奴隶制度：奴隶主对奴隶的绝对管辖权力，无论愿意与否。</a:t>
            </a:r>
            <a:endParaRPr sz="2000"/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Char char="●"/>
            </a:pPr>
            <a:r>
              <a:rPr lang="en" sz="2000"/>
              <a:t> 主是很强有力的词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"/>
          <p:cNvSpPr txBox="1"/>
          <p:nvPr>
            <p:ph type="title"/>
          </p:nvPr>
        </p:nvSpPr>
        <p:spPr>
          <a:xfrm>
            <a:off x="819150" y="227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我们的身份</a:t>
            </a:r>
            <a:endParaRPr/>
          </a:p>
        </p:txBody>
      </p:sp>
      <p:sp>
        <p:nvSpPr>
          <p:cNvPr id="214" name="Google Shape;214;p15"/>
          <p:cNvSpPr txBox="1"/>
          <p:nvPr>
            <p:ph idx="1" type="body"/>
          </p:nvPr>
        </p:nvSpPr>
        <p:spPr>
          <a:xfrm>
            <a:off x="315310" y="781969"/>
            <a:ext cx="8513380" cy="39035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林前7：22b：作 自 由 之 人 蒙 召 的 ， 就 是 基 督 的 奴 仆（doulos）。</a:t>
            </a:r>
            <a:endParaRPr sz="20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一个没有任何地位和权力的人。希腊字</a:t>
            </a:r>
            <a:r>
              <a:rPr lang="en" sz="2000">
                <a:highlight>
                  <a:srgbClr val="FFFF00"/>
                </a:highlight>
              </a:rPr>
              <a:t>最卑微的奴隶</a:t>
            </a:r>
            <a:r>
              <a:rPr lang="en" sz="2000"/>
              <a:t>，主人有权迫使他服役，不必支付工资。</a:t>
            </a:r>
            <a:r>
              <a:rPr lang="en" sz="2000">
                <a:highlight>
                  <a:srgbClr val="FFFF00"/>
                </a:highlight>
              </a:rPr>
              <a:t>没有喜欢不喜欢，必须服从主人的意愿</a:t>
            </a:r>
            <a:endParaRPr sz="2000">
              <a:highlight>
                <a:srgbClr val="FFFF00"/>
              </a:highlight>
            </a:endParaRPr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Deacon执事是这个次的衍生词</a:t>
            </a:r>
            <a:endParaRPr sz="20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希腊文有好几个奴仆的近义词，只有doulos最卑微。所以不是多意词的原因</a:t>
            </a:r>
            <a:endParaRPr sz="20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现在多翻译成servant， 仆人，</a:t>
            </a:r>
            <a:endParaRPr sz="20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000"/>
              <a:t>太6:24a </a:t>
            </a:r>
            <a:r>
              <a:rPr lang="en" sz="2000">
                <a:highlight>
                  <a:srgbClr val="FFFF00"/>
                </a:highlight>
              </a:rPr>
              <a:t>一 个 人 不 能 事 奉 两 个 主</a:t>
            </a:r>
            <a:endParaRPr sz="2000">
              <a:highlight>
                <a:srgbClr val="FFFF00"/>
              </a:highlight>
            </a:endParaRPr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Char char="●"/>
            </a:pPr>
            <a:r>
              <a:rPr lang="en" sz="2000"/>
              <a:t>一个人不做能两个主人的奴隶。雇工可以，但是奴隶不行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基督徒=基督的奴隶</a:t>
            </a:r>
            <a:endParaRPr/>
          </a:p>
        </p:txBody>
      </p:sp>
      <p:sp>
        <p:nvSpPr>
          <p:cNvPr id="220" name="Google Shape;220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700"/>
              <a:t>我们是</a:t>
            </a:r>
            <a:r>
              <a:rPr lang="en" sz="1700">
                <a:highlight>
                  <a:srgbClr val="FFFF00"/>
                </a:highlight>
              </a:rPr>
              <a:t>被拣选</a:t>
            </a:r>
            <a:r>
              <a:rPr lang="en" sz="1700"/>
              <a:t>的（弗1:4—5；彼前1:1，2:9）；</a:t>
            </a:r>
            <a:r>
              <a:rPr lang="en" sz="1700">
                <a:highlight>
                  <a:srgbClr val="FFFF00"/>
                </a:highlight>
              </a:rPr>
              <a:t>被买赎</a:t>
            </a:r>
            <a:r>
              <a:rPr lang="en" sz="1700"/>
              <a:t>来的（林前6:20，7:23）；</a:t>
            </a:r>
            <a:r>
              <a:rPr lang="en" sz="1700">
                <a:highlight>
                  <a:srgbClr val="FFFF00"/>
                </a:highlight>
              </a:rPr>
              <a:t>被主拥有</a:t>
            </a:r>
            <a:r>
              <a:rPr lang="en" sz="1700"/>
              <a:t>的（罗14:7—9；林前6:19；多2:14）；</a:t>
            </a:r>
            <a:r>
              <a:rPr lang="en" sz="1700">
                <a:highlight>
                  <a:srgbClr val="FFFF00"/>
                </a:highlight>
              </a:rPr>
              <a:t>彻底顺命</a:t>
            </a:r>
            <a:r>
              <a:rPr lang="en" sz="1700"/>
              <a:t>的奴仆（徒5:29；罗6:16—19；腓2:5—8）；</a:t>
            </a:r>
            <a:r>
              <a:rPr lang="en" sz="1700">
                <a:highlight>
                  <a:srgbClr val="FFFF00"/>
                </a:highlight>
              </a:rPr>
              <a:t>一切</a:t>
            </a:r>
            <a:r>
              <a:rPr lang="en" sz="1700"/>
              <a:t>所需用的都完全</a:t>
            </a:r>
            <a:r>
              <a:rPr lang="en" sz="1700">
                <a:highlight>
                  <a:srgbClr val="FFFF00"/>
                </a:highlight>
              </a:rPr>
              <a:t>仰赖主</a:t>
            </a:r>
            <a:r>
              <a:rPr lang="en" sz="1700"/>
              <a:t>（林后9:8—11；腓4:19）。我们最终必须</a:t>
            </a:r>
            <a:r>
              <a:rPr lang="en" sz="1700">
                <a:highlight>
                  <a:srgbClr val="FFFF00"/>
                </a:highlight>
              </a:rPr>
              <a:t>向神交账</a:t>
            </a:r>
            <a:r>
              <a:rPr lang="en" sz="1700"/>
              <a:t>（罗14:12）；按本身所行的</a:t>
            </a:r>
            <a:r>
              <a:rPr lang="en" sz="1700">
                <a:highlight>
                  <a:srgbClr val="FFFF00"/>
                </a:highlight>
              </a:rPr>
              <a:t>受审判</a:t>
            </a:r>
            <a:r>
              <a:rPr lang="en" sz="1700"/>
              <a:t>（林后5:10）；以及被</a:t>
            </a:r>
            <a:r>
              <a:rPr lang="en" sz="1700">
                <a:highlight>
                  <a:srgbClr val="FFFF00"/>
                </a:highlight>
              </a:rPr>
              <a:t>神管教或奖赏</a:t>
            </a:r>
            <a:r>
              <a:rPr lang="en" sz="1700"/>
              <a:t>（来12:5—11；林前3:14）。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700"/>
              <a:t>以上皆是作奴隶的不可或缺的要素。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"/>
          <p:cNvSpPr txBox="1"/>
          <p:nvPr>
            <p:ph type="title"/>
          </p:nvPr>
        </p:nvSpPr>
        <p:spPr>
          <a:xfrm>
            <a:off x="819150" y="37894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我们与主的关系与我们活着的目的</a:t>
            </a:r>
            <a:endParaRPr/>
          </a:p>
        </p:txBody>
      </p:sp>
      <p:sp>
        <p:nvSpPr>
          <p:cNvPr id="226" name="Google Shape;226;p17"/>
          <p:cNvSpPr txBox="1"/>
          <p:nvPr>
            <p:ph idx="1" type="body"/>
          </p:nvPr>
        </p:nvSpPr>
        <p:spPr>
          <a:xfrm>
            <a:off x="819150" y="1191873"/>
            <a:ext cx="7505700" cy="32468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300"/>
              <a:buNone/>
            </a:pPr>
            <a:r>
              <a:rPr lang="en" sz="2800"/>
              <a:t>罗14:7-9 我 们 </a:t>
            </a:r>
            <a:r>
              <a:rPr lang="en" sz="2800">
                <a:highlight>
                  <a:srgbClr val="FFFF00"/>
                </a:highlight>
              </a:rPr>
              <a:t>没 有</a:t>
            </a:r>
            <a:r>
              <a:rPr lang="en" sz="2800"/>
              <a:t> 一 个 人 </a:t>
            </a:r>
            <a:r>
              <a:rPr lang="en" sz="2800">
                <a:highlight>
                  <a:srgbClr val="FFFF00"/>
                </a:highlight>
              </a:rPr>
              <a:t>为 自 己 活 </a:t>
            </a:r>
            <a:r>
              <a:rPr lang="en" sz="2800"/>
              <a:t>， 也 没 有 一 个 人 为 自 己 死 。我 们 若 活 着 ， 是 </a:t>
            </a:r>
            <a:r>
              <a:rPr lang="en" sz="2800">
                <a:highlight>
                  <a:srgbClr val="FFFF00"/>
                </a:highlight>
              </a:rPr>
              <a:t>为 主 而 活 </a:t>
            </a:r>
            <a:r>
              <a:rPr lang="en" sz="2800"/>
              <a:t>； 若 死 了 ， 是 </a:t>
            </a:r>
            <a:r>
              <a:rPr lang="en" sz="2800">
                <a:highlight>
                  <a:srgbClr val="FFFF00"/>
                </a:highlight>
              </a:rPr>
              <a:t>为 主 而 死 </a:t>
            </a:r>
            <a:r>
              <a:rPr lang="en" sz="2800"/>
              <a:t>。 所 以 ， 我 们 </a:t>
            </a:r>
            <a:r>
              <a:rPr lang="en" sz="2800">
                <a:highlight>
                  <a:srgbClr val="FFFF00"/>
                </a:highlight>
              </a:rPr>
              <a:t>或 活 或 死 总 是 主 的 人 </a:t>
            </a:r>
            <a:r>
              <a:rPr lang="en" sz="2800"/>
              <a:t>。因 此 </a:t>
            </a:r>
            <a:r>
              <a:rPr lang="en" sz="2800">
                <a:highlight>
                  <a:srgbClr val="FFFF00"/>
                </a:highlight>
              </a:rPr>
              <a:t>基 督</a:t>
            </a:r>
            <a:r>
              <a:rPr lang="en" sz="2800"/>
              <a:t> 死 了 又 活 了 ， 为 要 作 </a:t>
            </a:r>
            <a:r>
              <a:rPr lang="en" sz="2800">
                <a:highlight>
                  <a:srgbClr val="FFFF00"/>
                </a:highlight>
              </a:rPr>
              <a:t>死 人 并 活 人 的 主 </a:t>
            </a:r>
            <a:r>
              <a:rPr lang="en" sz="2800"/>
              <a:t>。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"/>
          <p:cNvSpPr txBox="1"/>
          <p:nvPr>
            <p:ph type="title"/>
          </p:nvPr>
        </p:nvSpPr>
        <p:spPr>
          <a:xfrm>
            <a:off x="819150" y="303267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讨论：你愿意成为主的奴隶吗？</a:t>
            </a:r>
            <a:endParaRPr/>
          </a:p>
        </p:txBody>
      </p:sp>
      <p:sp>
        <p:nvSpPr>
          <p:cNvPr id="232" name="Google Shape;232;p18"/>
          <p:cNvSpPr txBox="1"/>
          <p:nvPr>
            <p:ph idx="1" type="body"/>
          </p:nvPr>
        </p:nvSpPr>
        <p:spPr>
          <a:xfrm>
            <a:off x="378372" y="895481"/>
            <a:ext cx="8349418" cy="35431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罗6:23 因 为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罪 的 工 价 乃 是 死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；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惟 有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神 的 恩 赐 ，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在 我 们 的 主 基 督 耶 稣 里 ， 乃 是 永 生 。</a:t>
            </a:r>
            <a:endParaRPr sz="2200">
              <a:solidFill>
                <a:srgbClr val="000000"/>
              </a:solidFill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约14:6 耶 稣 说 我 就 是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道 路 、 真 理 、 生 命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；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若 不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藉 着 我 ，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没 有 人 能 到 父 那 里 去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。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太12:28-30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凡 劳 苦 担 重 担 的 人 可 以 到 我 这 里 来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， 我 就 使 你 们 得 安 息 。 我 心 里 柔 和 谦 卑 ， 你 们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当 负 我 的 轭 ， 学 我 的 样 式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； 这 样 ，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你 们 心 里 就 必 得 享 安 息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。 因 为 我 的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轭 是 容 易 的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， 我 的 </a:t>
            </a:r>
            <a:r>
              <a:rPr lang="en" sz="2200">
                <a:solidFill>
                  <a:srgbClr val="000000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担 子 是 轻 省 的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。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"/>
          <p:cNvSpPr txBox="1"/>
          <p:nvPr>
            <p:ph type="title"/>
          </p:nvPr>
        </p:nvSpPr>
        <p:spPr>
          <a:xfrm>
            <a:off x="819150" y="256713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福音是神的能力和智慧，不信的人认为是绊脚石和愚拙的</a:t>
            </a:r>
            <a:endParaRPr/>
          </a:p>
        </p:txBody>
      </p:sp>
      <p:sp>
        <p:nvSpPr>
          <p:cNvPr id="238" name="Google Shape;238;p19"/>
          <p:cNvSpPr txBox="1"/>
          <p:nvPr>
            <p:ph idx="1" type="body"/>
          </p:nvPr>
        </p:nvSpPr>
        <p:spPr>
          <a:xfrm>
            <a:off x="397291" y="1311691"/>
            <a:ext cx="8507073" cy="3575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200"/>
              <a:t>林前1:22-31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200"/>
              <a:t>22 犹 太 人 是 </a:t>
            </a:r>
            <a:r>
              <a:rPr lang="en" sz="2200">
                <a:highlight>
                  <a:srgbClr val="FFFF00"/>
                </a:highlight>
              </a:rPr>
              <a:t>要 神 迹 </a:t>
            </a:r>
            <a:r>
              <a:rPr lang="en" sz="2200"/>
              <a:t>， 希 利 尼 人 是 </a:t>
            </a:r>
            <a:r>
              <a:rPr lang="en" sz="2200">
                <a:highlight>
                  <a:srgbClr val="FFFF00"/>
                </a:highlight>
              </a:rPr>
              <a:t>求 智 慧 </a:t>
            </a:r>
            <a:r>
              <a:rPr lang="en" sz="2200"/>
              <a:t>，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200"/>
              <a:t>23 我 们 </a:t>
            </a:r>
            <a:r>
              <a:rPr lang="en" sz="2200">
                <a:highlight>
                  <a:srgbClr val="FFFF00"/>
                </a:highlight>
              </a:rPr>
              <a:t>却</a:t>
            </a:r>
            <a:r>
              <a:rPr lang="en" sz="2200"/>
              <a:t> 是 </a:t>
            </a:r>
            <a:r>
              <a:rPr lang="en" sz="2200">
                <a:highlight>
                  <a:srgbClr val="FFFF00"/>
                </a:highlight>
              </a:rPr>
              <a:t>传 钉 十 字 架 </a:t>
            </a:r>
            <a:r>
              <a:rPr lang="en" sz="2200"/>
              <a:t>的 基 督 ， 在 犹 太 人 为 </a:t>
            </a:r>
            <a:r>
              <a:rPr lang="en" sz="2200">
                <a:highlight>
                  <a:srgbClr val="FFFF00"/>
                </a:highlight>
              </a:rPr>
              <a:t>绊 脚 石 </a:t>
            </a:r>
            <a:r>
              <a:rPr lang="en" sz="2200"/>
              <a:t>， 在 外 邦 人 为 </a:t>
            </a:r>
            <a:r>
              <a:rPr lang="en" sz="2200">
                <a:highlight>
                  <a:srgbClr val="FFFF00"/>
                </a:highlight>
              </a:rPr>
              <a:t>愚 拙</a:t>
            </a:r>
            <a:r>
              <a:rPr lang="en" sz="2200"/>
              <a:t> ；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200"/>
              <a:t>24 但 在 那 蒙 召 的 ， 无 论 是 犹 太 人 、 希 利 尼 人 ， </a:t>
            </a:r>
            <a:r>
              <a:rPr lang="en" sz="2200">
                <a:highlight>
                  <a:srgbClr val="FFFF00"/>
                </a:highlight>
              </a:rPr>
              <a:t>基 督 总 为 神 的 能 力 ， 神 的 智 慧 。</a:t>
            </a:r>
            <a:endParaRPr sz="22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200"/>
              <a:t>25 因 </a:t>
            </a:r>
            <a:r>
              <a:rPr lang="en" sz="2200">
                <a:highlight>
                  <a:srgbClr val="FFFF00"/>
                </a:highlight>
              </a:rPr>
              <a:t>神 的</a:t>
            </a:r>
            <a:r>
              <a:rPr lang="en" sz="2200" u="sng">
                <a:highlight>
                  <a:srgbClr val="FFFF00"/>
                </a:highlight>
              </a:rPr>
              <a:t> </a:t>
            </a:r>
            <a:r>
              <a:rPr lang="en" sz="2200">
                <a:highlight>
                  <a:srgbClr val="FFFF00"/>
                </a:highlight>
              </a:rPr>
              <a:t>愚 拙 总 比 人 智 慧 ， 神 的 软 弱 总 比 人 强 壮 。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前言</a:t>
            </a:r>
            <a:endParaRPr/>
          </a:p>
        </p:txBody>
      </p:sp>
      <p:sp>
        <p:nvSpPr>
          <p:cNvPr id="136" name="Google Shape;136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0"/>
          <p:cNvSpPr txBox="1"/>
          <p:nvPr>
            <p:ph type="title"/>
          </p:nvPr>
        </p:nvSpPr>
        <p:spPr>
          <a:xfrm>
            <a:off x="819150" y="231463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一些对作基督徒的误解</a:t>
            </a:r>
            <a:endParaRPr/>
          </a:p>
        </p:txBody>
      </p:sp>
      <p:sp>
        <p:nvSpPr>
          <p:cNvPr id="244" name="Google Shape;244;p20"/>
          <p:cNvSpPr txBox="1"/>
          <p:nvPr>
            <p:ph idx="1" type="body"/>
          </p:nvPr>
        </p:nvSpPr>
        <p:spPr>
          <a:xfrm>
            <a:off x="381328" y="973081"/>
            <a:ext cx="8128700" cy="39389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Char char="●"/>
            </a:pPr>
            <a:r>
              <a:rPr lang="en" sz="2000"/>
              <a:t>耶稣仅是知心朋友，道德导师，打工老板，指引道路的智者，人生榜样（可以，但是主是主，伏在主大能的权柄下）</a:t>
            </a:r>
            <a:endParaRPr sz="20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70270"/>
              <a:buChar char="●"/>
            </a:pPr>
            <a:r>
              <a:rPr lang="en" sz="2000"/>
              <a:t>护身符，有求必应的神仙</a:t>
            </a:r>
            <a:endParaRPr sz="20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70270"/>
              <a:buChar char="●"/>
            </a:pPr>
            <a:r>
              <a:rPr lang="en" sz="2000"/>
              <a:t>信可以，不要太信得太深（想想背后的动机）。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6066"/>
              <a:buChar char="○"/>
            </a:pPr>
            <a:r>
              <a:rPr lang="en" sz="1800"/>
              <a:t>只要的好处，不愿付代价</a:t>
            </a:r>
            <a:endParaRPr sz="1800"/>
          </a:p>
          <a:p>
            <a:pPr indent="-285750" lvl="1" marL="7429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6066"/>
              <a:buChar char="○"/>
            </a:pPr>
            <a:r>
              <a:rPr lang="en" sz="1800"/>
              <a:t>社交圈，得到需要的帮助，找对象，赚钱/工作，学语言，等等（有些可以，但是）</a:t>
            </a:r>
            <a:endParaRPr sz="18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70270"/>
              <a:buChar char="●"/>
            </a:pPr>
            <a:r>
              <a:rPr lang="en" sz="2000"/>
              <a:t>口头是精神分裂式相信，星期天打卡式相信，文化遗传式相信，宗教仪式式相信</a:t>
            </a:r>
            <a:endParaRPr sz="20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70270"/>
              <a:buChar char="●"/>
            </a:pPr>
            <a:r>
              <a:rPr lang="en" sz="2000"/>
              <a:t>自我肯定/价值的出口：顺我者你/我昌，逆我者你/我亡</a:t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"/>
          <p:cNvSpPr txBox="1"/>
          <p:nvPr>
            <p:ph type="title"/>
          </p:nvPr>
        </p:nvSpPr>
        <p:spPr>
          <a:xfrm>
            <a:off x="819150" y="31975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一些对作基督徒的误解</a:t>
            </a:r>
            <a:endParaRPr/>
          </a:p>
        </p:txBody>
      </p:sp>
      <p:sp>
        <p:nvSpPr>
          <p:cNvPr id="250" name="Google Shape;250;p21"/>
          <p:cNvSpPr txBox="1"/>
          <p:nvPr/>
        </p:nvSpPr>
        <p:spPr>
          <a:xfrm>
            <a:off x="290087" y="1040524"/>
            <a:ext cx="8334914" cy="36025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约4:23 时 候 将 到 ， 如 今 就 是 了 ， 那 </a:t>
            </a:r>
            <a:r>
              <a:rPr b="0" i="0" lang="en" sz="2100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真 正 拜 父 </a:t>
            </a: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的 ， </a:t>
            </a:r>
            <a:r>
              <a:rPr b="0" i="0" lang="en" sz="2100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要 用 心 灵 和 诚 实 拜 他</a:t>
            </a: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， 因 为 父 要 这 样 的 人 拜 他 。</a:t>
            </a:r>
            <a:endParaRPr b="0" i="0" sz="2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60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林后13：5 你 们 总 要 自 己 </a:t>
            </a:r>
            <a:r>
              <a:rPr b="0" i="0" lang="en" sz="2100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省 察 </a:t>
            </a: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有 信 心 没 有 ， 也 要 自 己 </a:t>
            </a:r>
            <a:r>
              <a:rPr b="0" i="0" lang="en" sz="2100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试 验</a:t>
            </a: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。 岂 不 知 你 们 若 不 是 可 弃 绝 的 ， 就 有 </a:t>
            </a:r>
            <a:r>
              <a:rPr b="0" i="0" lang="en" sz="2100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耶 稣 基 督 在 你 们 心 里 麽 ？</a:t>
            </a:r>
            <a:endParaRPr b="0" i="0" sz="2100" u="none" cap="none" strike="noStrike">
              <a:solidFill>
                <a:schemeClr val="dk2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146050" lvl="0" marL="1714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太15:7-9 假 冒 为 善 的 人 哪 ， 以 赛 亚 指 着 你 们 说 的 预 言 是 不 错 的 。 他 说 ：这 百 姓 </a:t>
            </a:r>
            <a:r>
              <a:rPr b="0" i="0" lang="en" sz="2100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用 嘴 唇 尊 敬 我 ， 心 却 远 离 我</a:t>
            </a:r>
            <a:r>
              <a:rPr b="0" i="0" lang="en" sz="2100" u="sng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；他 们 将 人 的 吩 咐 当 作 道 理</a:t>
            </a:r>
            <a:r>
              <a:rPr b="0" i="0" lang="en" sz="2100" u="sng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教 导 人 ， 所 以 </a:t>
            </a:r>
            <a:r>
              <a:rPr b="0" i="0" lang="en" sz="2100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拜 我 也 是 枉 然 </a:t>
            </a:r>
            <a:r>
              <a:rPr b="0" i="0" lang="en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。</a:t>
            </a:r>
            <a:endParaRPr b="0" i="0" sz="2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/>
          <p:nvPr>
            <p:ph type="title"/>
          </p:nvPr>
        </p:nvSpPr>
        <p:spPr>
          <a:xfrm>
            <a:off x="778159" y="14375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马太福音7章</a:t>
            </a:r>
            <a:endParaRPr/>
          </a:p>
        </p:txBody>
      </p:sp>
      <p:sp>
        <p:nvSpPr>
          <p:cNvPr id="256" name="Google Shape;256;p22"/>
          <p:cNvSpPr txBox="1"/>
          <p:nvPr>
            <p:ph idx="1" type="body"/>
          </p:nvPr>
        </p:nvSpPr>
        <p:spPr>
          <a:xfrm>
            <a:off x="239636" y="649538"/>
            <a:ext cx="8582747" cy="43008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13 你 们 要 进 </a:t>
            </a:r>
            <a:r>
              <a:rPr lang="en" sz="1800" u="sng"/>
              <a:t>窄 门</a:t>
            </a:r>
            <a:r>
              <a:rPr lang="en" sz="1800"/>
              <a:t> 。 因 为 </a:t>
            </a:r>
            <a:r>
              <a:rPr lang="en" sz="1800">
                <a:highlight>
                  <a:srgbClr val="FFFF00"/>
                </a:highlight>
              </a:rPr>
              <a:t>引 到 灭 亡 </a:t>
            </a:r>
            <a:r>
              <a:rPr lang="en" sz="1800"/>
              <a:t>， 那 </a:t>
            </a:r>
            <a:r>
              <a:rPr lang="en" sz="1800">
                <a:highlight>
                  <a:srgbClr val="FFFF00"/>
                </a:highlight>
              </a:rPr>
              <a:t>门 是 宽 的 </a:t>
            </a:r>
            <a:r>
              <a:rPr lang="en" sz="1800"/>
              <a:t>， 路 是 大 的 ， </a:t>
            </a:r>
            <a:r>
              <a:rPr lang="en" sz="1800">
                <a:highlight>
                  <a:srgbClr val="FFFF00"/>
                </a:highlight>
              </a:rPr>
              <a:t>进 去 的 人 也 多 </a:t>
            </a:r>
            <a:r>
              <a:rPr lang="en" sz="1800"/>
              <a:t>；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14 </a:t>
            </a:r>
            <a:r>
              <a:rPr lang="en" sz="1800">
                <a:highlight>
                  <a:srgbClr val="FFFF00"/>
                </a:highlight>
              </a:rPr>
              <a:t>引 到 永 生 ， 那 门 是 窄 的 ， </a:t>
            </a:r>
            <a:r>
              <a:rPr lang="en" sz="1800"/>
              <a:t>路 是 小 的 ， </a:t>
            </a:r>
            <a:r>
              <a:rPr lang="en" sz="1800">
                <a:highlight>
                  <a:srgbClr val="FFFF00"/>
                </a:highlight>
              </a:rPr>
              <a:t>找 着 的 人 也 少</a:t>
            </a:r>
            <a:r>
              <a:rPr lang="en" sz="1800"/>
              <a:t> 。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19 凡 不 结 好 果 子 的 树 就 砍 下 来 ， 丢 在 火 里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20 所 以 ， </a:t>
            </a:r>
            <a:r>
              <a:rPr lang="en" sz="1800">
                <a:highlight>
                  <a:srgbClr val="FFFF00"/>
                </a:highlight>
              </a:rPr>
              <a:t>凭 着 他 们 的 果 子 </a:t>
            </a:r>
            <a:r>
              <a:rPr lang="en" sz="1800"/>
              <a:t>就 可 以 </a:t>
            </a:r>
            <a:r>
              <a:rPr lang="en" sz="1800">
                <a:highlight>
                  <a:srgbClr val="FFFF00"/>
                </a:highlight>
              </a:rPr>
              <a:t>认 出 他 们 来 </a:t>
            </a:r>
            <a:r>
              <a:rPr lang="en" sz="1800"/>
              <a:t>。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21 凡 </a:t>
            </a:r>
            <a:r>
              <a:rPr lang="en" sz="1800">
                <a:highlight>
                  <a:srgbClr val="FFFF00"/>
                </a:highlight>
              </a:rPr>
              <a:t>称 呼 我 主 </a:t>
            </a:r>
            <a:r>
              <a:rPr lang="en" sz="1800"/>
              <a:t>阿 ， 主 阿 的 人 </a:t>
            </a:r>
            <a:r>
              <a:rPr lang="en" sz="1800">
                <a:highlight>
                  <a:srgbClr val="FFFF00"/>
                </a:highlight>
              </a:rPr>
              <a:t>不 能 都 进 天 国</a:t>
            </a:r>
            <a:r>
              <a:rPr lang="en" sz="1800"/>
              <a:t> ； </a:t>
            </a:r>
            <a:r>
              <a:rPr lang="en" sz="1800">
                <a:highlight>
                  <a:srgbClr val="FFFF00"/>
                </a:highlight>
              </a:rPr>
              <a:t>惟 独 遵 行 </a:t>
            </a:r>
            <a:r>
              <a:rPr lang="en" sz="1800"/>
              <a:t>我 天 父 </a:t>
            </a:r>
            <a:r>
              <a:rPr lang="en" sz="1800">
                <a:highlight>
                  <a:srgbClr val="FFFF00"/>
                </a:highlight>
              </a:rPr>
              <a:t>旨 意 的 人 </a:t>
            </a:r>
            <a:r>
              <a:rPr lang="en" sz="1800"/>
              <a:t>才 能 进 去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22 当 那 日 必 有 许 多 人 对 我 说 ： 主 阿 ， 主 阿 ， 我 们 不 是 奉 你 的 名 传 道 ， 奉 你 的 名 赶 鬼 ， 奉 你 的 名 行 许 多 异 能 麽 ？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1800"/>
              <a:t>23 我 就 明 明 的 告 诉 他 们 说 ： </a:t>
            </a:r>
            <a:r>
              <a:rPr lang="en" sz="1800">
                <a:highlight>
                  <a:srgbClr val="FFFF00"/>
                </a:highlight>
              </a:rPr>
              <a:t>我 从 来 不 认 识 你 们 </a:t>
            </a:r>
            <a:r>
              <a:rPr lang="en" sz="1800"/>
              <a:t>， 你 们 这 些 作 恶 的 人 ， 离 开 我 去 罢 ！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"/>
          <p:cNvSpPr txBox="1"/>
          <p:nvPr>
            <p:ph type="title"/>
          </p:nvPr>
        </p:nvSpPr>
        <p:spPr>
          <a:xfrm>
            <a:off x="819150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耶稣的奴隶听主的话，做主的工，跟随主</a:t>
            </a:r>
            <a:endParaRPr/>
          </a:p>
        </p:txBody>
      </p:sp>
      <p:sp>
        <p:nvSpPr>
          <p:cNvPr id="262" name="Google Shape;262;p23"/>
          <p:cNvSpPr txBox="1"/>
          <p:nvPr>
            <p:ph idx="1" type="body"/>
          </p:nvPr>
        </p:nvSpPr>
        <p:spPr>
          <a:xfrm>
            <a:off x="384678" y="1122505"/>
            <a:ext cx="8374643" cy="35180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3119"/>
              <a:buNone/>
            </a:pPr>
            <a:r>
              <a:rPr lang="en" sz="5149"/>
              <a:t>约12:25-26  爱 惜 自 己 生 命 的 ， 就 失 丧 生 命 ； 在 这 世 上 恨 恶 自 己 生 命 的 ， 就 要 保 守 生 命 到 永 生 。</a:t>
            </a:r>
            <a:endParaRPr sz="514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3119"/>
              <a:buNone/>
            </a:pPr>
            <a:br>
              <a:rPr lang="en" sz="5149"/>
            </a:br>
            <a:r>
              <a:rPr lang="en" sz="5149"/>
              <a:t>若 有 人 服 事 我 ， 就 当 跟 从 我 </a:t>
            </a:r>
            <a:r>
              <a:rPr lang="en" sz="5149">
                <a:highlight>
                  <a:srgbClr val="FFFF00"/>
                </a:highlight>
              </a:rPr>
              <a:t>； 我 在 那 里 ， 服 事 我 的 人 也 要 在 那 里 </a:t>
            </a:r>
            <a:r>
              <a:rPr lang="en" sz="5149"/>
              <a:t>； 若 有 人 服 事 我 ， 我 父 必 尊 重 他 。</a:t>
            </a:r>
            <a:endParaRPr sz="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91176"/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3119"/>
              <a:buNone/>
            </a:pPr>
            <a:r>
              <a:rPr lang="en" sz="5149"/>
              <a:t>约6:28-29 众 人 问 他 说 ： 我 们 当 行 甚 麽 ， 才 算 做 神 的 工 呢 ？耶 稣 回 答 说 ： </a:t>
            </a:r>
            <a:r>
              <a:rPr lang="en" sz="5149">
                <a:highlight>
                  <a:srgbClr val="FFFF00"/>
                </a:highlight>
              </a:rPr>
              <a:t>信 神 所 差 来 的 </a:t>
            </a:r>
            <a:r>
              <a:rPr lang="en" sz="5149"/>
              <a:t>， 这 就 是 做 神 的 工 。</a:t>
            </a:r>
            <a:endParaRPr sz="514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25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25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25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/>
          <p:nvPr>
            <p:ph type="title"/>
          </p:nvPr>
        </p:nvSpPr>
        <p:spPr>
          <a:xfrm>
            <a:off x="699332" y="21749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耶稣说：“你跟从我”</a:t>
            </a:r>
            <a:endParaRPr/>
          </a:p>
        </p:txBody>
      </p:sp>
      <p:sp>
        <p:nvSpPr>
          <p:cNvPr id="268" name="Google Shape;268;p24"/>
          <p:cNvSpPr txBox="1"/>
          <p:nvPr>
            <p:ph idx="1" type="body"/>
          </p:nvPr>
        </p:nvSpPr>
        <p:spPr>
          <a:xfrm>
            <a:off x="296392" y="933319"/>
            <a:ext cx="8652116" cy="37609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路5:27-28 这 事 以 後 ， 耶 稣 出 去 ， 看 见 一 个 税 吏 ， 名 叫 利 未 ， 坐 在 税 关 上 ， 就 对 他 说 ： 你 </a:t>
            </a:r>
            <a:r>
              <a:rPr lang="en" sz="1800">
                <a:highlight>
                  <a:srgbClr val="FFFF00"/>
                </a:highlight>
              </a:rPr>
              <a:t>跟 从 我 </a:t>
            </a:r>
            <a:r>
              <a:rPr lang="en" sz="1800"/>
              <a:t>来 。 他 就 撇 下 所 有 的 ， 起 来 ， 跟 从 了 耶 稣 。</a:t>
            </a:r>
            <a:endParaRPr sz="18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太4:19-20 耶 稣 对 他 们 说 ： 来 跟 从 我 ， 我 要 叫 你 们 得 人 如 得 鱼 一 样 。他 们 就 立 刻 舍 了 网 ，</a:t>
            </a:r>
            <a:r>
              <a:rPr lang="en" sz="1800" u="sng"/>
              <a:t> </a:t>
            </a:r>
            <a:r>
              <a:rPr lang="en" sz="1800">
                <a:highlight>
                  <a:srgbClr val="FFFF00"/>
                </a:highlight>
              </a:rPr>
              <a:t>跟 从 了 他 </a:t>
            </a:r>
            <a:r>
              <a:rPr lang="en" sz="1800"/>
              <a:t>。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约21:19 耶 稣 说 这 话 是 指 着 彼 得 要 怎 样 死 ， 荣 耀 神 。 说 了 这 话 ， 就 对 他 说 ： 你 </a:t>
            </a:r>
            <a:r>
              <a:rPr lang="en" sz="1800">
                <a:highlight>
                  <a:srgbClr val="FFFF00"/>
                </a:highlight>
              </a:rPr>
              <a:t>跟 从 我 罢 </a:t>
            </a:r>
            <a:r>
              <a:rPr lang="en" sz="1800"/>
              <a:t>！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1800"/>
              <a:t>使徒们都自称耶稣的奴隶：罗1:1；腓1:1；多1:1；雅1:1；彼后1:1；犹1；启1:1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"/>
          <p:cNvSpPr txBox="1"/>
          <p:nvPr>
            <p:ph type="title"/>
          </p:nvPr>
        </p:nvSpPr>
        <p:spPr>
          <a:xfrm>
            <a:off x="819150" y="214978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主耶稣做了奴隶的榜样</a:t>
            </a:r>
            <a:endParaRPr/>
          </a:p>
        </p:txBody>
      </p:sp>
      <p:sp>
        <p:nvSpPr>
          <p:cNvPr id="274" name="Google Shape;274;p25"/>
          <p:cNvSpPr txBox="1"/>
          <p:nvPr>
            <p:ph idx="1" type="body"/>
          </p:nvPr>
        </p:nvSpPr>
        <p:spPr>
          <a:xfrm>
            <a:off x="321617" y="750439"/>
            <a:ext cx="8450317" cy="40834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900"/>
              <a:t>太11:28-30 凡 劳 苦 担 重 担 的 人 可 以 到 我 这 里 来 ， 我 就 使 你 们 得 安 息 。我 心 里 柔 和 谦 卑 ， 你 们 当 </a:t>
            </a:r>
            <a:r>
              <a:rPr lang="en" sz="1900">
                <a:highlight>
                  <a:srgbClr val="FFFF00"/>
                </a:highlight>
              </a:rPr>
              <a:t>负 我 的 轭 </a:t>
            </a:r>
            <a:r>
              <a:rPr lang="en" sz="1900"/>
              <a:t>， </a:t>
            </a:r>
            <a:r>
              <a:rPr lang="en" sz="1900">
                <a:highlight>
                  <a:srgbClr val="FFFF00"/>
                </a:highlight>
              </a:rPr>
              <a:t>学 我 的 样 式 </a:t>
            </a:r>
            <a:r>
              <a:rPr lang="en" sz="1900"/>
              <a:t>； 这 样 ， 你 们 心 里 就 必 得 享 安 息 。 因 为 我 的 </a:t>
            </a:r>
            <a:r>
              <a:rPr lang="en" sz="1900">
                <a:highlight>
                  <a:srgbClr val="FFFF00"/>
                </a:highlight>
              </a:rPr>
              <a:t>轭 是 容 易 的 </a:t>
            </a:r>
            <a:r>
              <a:rPr lang="en" sz="1900"/>
              <a:t>， 我 的 </a:t>
            </a:r>
            <a:r>
              <a:rPr lang="en" sz="1900">
                <a:highlight>
                  <a:srgbClr val="FFFF00"/>
                </a:highlight>
              </a:rPr>
              <a:t>担 子 是 轻 省 的 </a:t>
            </a:r>
            <a:r>
              <a:rPr lang="en" sz="1900"/>
              <a:t>。</a:t>
            </a:r>
            <a:endParaRPr sz="19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1900"/>
              <a:t>腓2:5-8 你 们 当 以 基 督 耶 稣 的 </a:t>
            </a:r>
            <a:r>
              <a:rPr lang="en" sz="1900">
                <a:highlight>
                  <a:srgbClr val="FFFF00"/>
                </a:highlight>
              </a:rPr>
              <a:t>心 为 心 </a:t>
            </a:r>
            <a:r>
              <a:rPr lang="en" sz="1900"/>
              <a:t>：他 本 有 神 的 形 像 ， 不 以 自 己 与 神 同 等 为 强 夺 的 ；反 倒 虚 己 ， 取 了 </a:t>
            </a:r>
            <a:r>
              <a:rPr lang="en" sz="1900">
                <a:highlight>
                  <a:srgbClr val="FFFF00"/>
                </a:highlight>
              </a:rPr>
              <a:t>奴 仆 的 形 像 </a:t>
            </a:r>
            <a:r>
              <a:rPr lang="en" sz="1900"/>
              <a:t>， 成 为 人 的 样 式 ；既 有 人 的 样 子 ， 就 自 己 卑 微 ， 存 心 </a:t>
            </a:r>
            <a:r>
              <a:rPr lang="en" sz="1900">
                <a:highlight>
                  <a:srgbClr val="FFFF00"/>
                </a:highlight>
              </a:rPr>
              <a:t>顺 服 ， 以 至 於 死 ， 且 死 在 十 字 架 上</a:t>
            </a:r>
            <a:r>
              <a:rPr lang="en" sz="1900"/>
              <a:t> 。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SzPts val="1300"/>
              <a:buChar char="●"/>
            </a:pPr>
            <a:r>
              <a:rPr lang="en" sz="1900"/>
              <a:t>约一4:9-10 神 差 他 独 生 子 到 世 间 来 ， 使 我 们 藉 着 他 得 生 ， 神 爱 我 们 的 心 在 此 就 显 明 了 。</a:t>
            </a:r>
            <a:r>
              <a:rPr lang="en" sz="1900">
                <a:highlight>
                  <a:srgbClr val="FFFF00"/>
                </a:highlight>
              </a:rPr>
              <a:t>不 是 我 们 爱 神 ， 乃 是 神 爱 我 们 ， 差 他 的 儿 子 为 我 们 的 罪 作 了 挽 回 祭 ， 这 就 是 爱 了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6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一、3为基督奴仆，真自由，朋友，神的儿子</a:t>
            </a:r>
            <a:endParaRPr/>
          </a:p>
        </p:txBody>
      </p:sp>
      <p:sp>
        <p:nvSpPr>
          <p:cNvPr id="280" name="Google Shape;280;p26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7"/>
          <p:cNvSpPr txBox="1"/>
          <p:nvPr>
            <p:ph type="title"/>
          </p:nvPr>
        </p:nvSpPr>
        <p:spPr>
          <a:xfrm>
            <a:off x="819150" y="3204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不做主的奴隶真的自由吗？</a:t>
            </a:r>
            <a:endParaRPr/>
          </a:p>
        </p:txBody>
      </p:sp>
      <p:sp>
        <p:nvSpPr>
          <p:cNvPr id="286" name="Google Shape;286;p27"/>
          <p:cNvSpPr txBox="1"/>
          <p:nvPr>
            <p:ph idx="1" type="body"/>
          </p:nvPr>
        </p:nvSpPr>
        <p:spPr>
          <a:xfrm>
            <a:off x="441434" y="1040524"/>
            <a:ext cx="8324194" cy="37825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罗6:16-20 岂 不 晓 得 你 们 献 上 自 己 作 奴 仆 ， 顺 从 谁 ， 就 作 谁 的 奴 仆 麽 </a:t>
            </a:r>
            <a:r>
              <a:rPr lang="en" sz="20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？ 或 作 罪 的 奴 仆 ， 以 至 於 死 ； 或 作 顺 命 的 奴 仆 ，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以 至 成 义 。感 谢 神 ！ 因 为 你 们 </a:t>
            </a:r>
            <a:r>
              <a:rPr lang="en" sz="20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从 前 虽 然 作 罪 的 奴 仆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 现 今 却 从 心 里 顺 服 了 所 传 给 你 们 道 理 的 模 范 。你 们 既 </a:t>
            </a:r>
            <a:r>
              <a:rPr lang="en" sz="20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从 罪 里 得 了 释 放 ， 就 作 了 义 的 奴 仆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。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 因 你 们 肉 体 的 软 弱 ， 就 照 人 的 常 话 对 你 们 说 。 你 们 </a:t>
            </a:r>
            <a:r>
              <a:rPr lang="en" sz="20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从 前 怎 样 将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肢 体 献 给 不 洁 不 法 作 奴 仆 ， </a:t>
            </a:r>
            <a:r>
              <a:rPr lang="en" sz="20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以 至 於 不 法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； </a:t>
            </a:r>
            <a:r>
              <a:rPr lang="en" sz="20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现 今 也 要 照 样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将 肢 体 献 给 义 作 奴 仆 ， </a:t>
            </a:r>
            <a:r>
              <a:rPr lang="en" sz="20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以 至 於 成 圣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。因 为 你 们 作 罪 之 奴 仆 的 时 候 ， 就 不 被 义 约 束 了 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8"/>
          <p:cNvSpPr txBox="1"/>
          <p:nvPr>
            <p:ph type="title"/>
          </p:nvPr>
        </p:nvSpPr>
        <p:spPr>
          <a:xfrm>
            <a:off x="819150" y="334797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主的奴隶=真自由</a:t>
            </a:r>
            <a:endParaRPr/>
          </a:p>
        </p:txBody>
      </p:sp>
      <p:sp>
        <p:nvSpPr>
          <p:cNvPr id="292" name="Google Shape;292;p28"/>
          <p:cNvSpPr txBox="1"/>
          <p:nvPr>
            <p:ph idx="1" type="body"/>
          </p:nvPr>
        </p:nvSpPr>
        <p:spPr>
          <a:xfrm>
            <a:off x="447741" y="1015298"/>
            <a:ext cx="7877109" cy="39729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约8:31 耶 稣 对 信 他 的 犹 太 人 说 ： 你 们 若 </a:t>
            </a:r>
            <a:r>
              <a:rPr lang="en" sz="1800">
                <a:highlight>
                  <a:srgbClr val="FFFF00"/>
                </a:highlight>
              </a:rPr>
              <a:t>常 常 遵 守 我 的 道 </a:t>
            </a:r>
            <a:r>
              <a:rPr lang="en" sz="1800"/>
              <a:t>， 就 真 是 </a:t>
            </a:r>
            <a:r>
              <a:rPr lang="en" sz="1800">
                <a:highlight>
                  <a:srgbClr val="FFFF00"/>
                </a:highlight>
              </a:rPr>
              <a:t>我 的 门 徒 </a:t>
            </a:r>
            <a:r>
              <a:rPr lang="en" sz="1800"/>
              <a:t>；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32 你 们 必 晓 得 真 理 ， </a:t>
            </a:r>
            <a:r>
              <a:rPr lang="en" sz="1800">
                <a:highlight>
                  <a:srgbClr val="FFFF00"/>
                </a:highlight>
              </a:rPr>
              <a:t>真 理 必 叫 你 们 得 以 自 由 。</a:t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33 他 们 回 答 说 ： 我 们 是 亚 伯 拉 罕 的 後 裔 ， 从 来 没 有 作 过 谁 的 奴 仆 。 你 怎 麽 说 你 们 必 得 自 由 呢 ？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34 耶 稣 回 答 说 ： 我 实 实 在 在 的 告 诉 你 们 ， </a:t>
            </a:r>
            <a:r>
              <a:rPr lang="en" sz="1800">
                <a:highlight>
                  <a:srgbClr val="FFFF00"/>
                </a:highlight>
              </a:rPr>
              <a:t>所 有 犯 罪 的 就 是 罪 的 奴 仆 。</a:t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35 奴 仆 不 能 永 远 住 在 家 里 ； 儿 子 是 永 远 住 在 家 里 。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1800"/>
              <a:t>36 所 以</a:t>
            </a:r>
            <a:r>
              <a:rPr lang="en" sz="1800">
                <a:highlight>
                  <a:srgbClr val="FFFF00"/>
                </a:highlight>
              </a:rPr>
              <a:t>天 父 的 儿 子 若 叫 你 们 自 由 ， 你 们 就 真 自 由 了 。</a:t>
            </a:r>
            <a:endParaRPr sz="18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9"/>
          <p:cNvSpPr txBox="1"/>
          <p:nvPr>
            <p:ph type="title"/>
          </p:nvPr>
        </p:nvSpPr>
        <p:spPr>
          <a:xfrm>
            <a:off x="819150" y="341104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我们确实是主耶稣的朋友，但前提是仆人</a:t>
            </a:r>
            <a:endParaRPr/>
          </a:p>
        </p:txBody>
      </p:sp>
      <p:sp>
        <p:nvSpPr>
          <p:cNvPr id="298" name="Google Shape;298;p29"/>
          <p:cNvSpPr txBox="1"/>
          <p:nvPr>
            <p:ph idx="1" type="body"/>
          </p:nvPr>
        </p:nvSpPr>
        <p:spPr>
          <a:xfrm>
            <a:off x="365760" y="1198179"/>
            <a:ext cx="7959090" cy="32405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2400"/>
              <a:t>约15:13-15 你 们 </a:t>
            </a:r>
            <a:r>
              <a:rPr lang="en" sz="2400">
                <a:highlight>
                  <a:srgbClr val="FFFF00"/>
                </a:highlight>
              </a:rPr>
              <a:t>若</a:t>
            </a:r>
            <a:r>
              <a:rPr b="1" lang="en" sz="2400">
                <a:highlight>
                  <a:srgbClr val="FFFF00"/>
                </a:highlight>
              </a:rPr>
              <a:t> </a:t>
            </a:r>
            <a:r>
              <a:rPr lang="en" sz="2400">
                <a:highlight>
                  <a:srgbClr val="FFFF00"/>
                </a:highlight>
              </a:rPr>
              <a:t>遵 行 我 所 吩 咐 的 ， 就 是 我 的 朋 友 了 </a:t>
            </a:r>
            <a:r>
              <a:rPr lang="en" sz="2400"/>
              <a:t>。以 後 我 不 再 称 你 们 为 仆 人 ， 因 仆 人 不 知 道 主 人 所 做 的 事 。 我 乃 </a:t>
            </a:r>
            <a:r>
              <a:rPr lang="en" sz="2400">
                <a:highlight>
                  <a:srgbClr val="FFFF00"/>
                </a:highlight>
              </a:rPr>
              <a:t>称 你 们 为 朋 友 ； 因 我 从 我 父 所 听 见 的 ， 已 经 都 告 诉 你 们 了 </a:t>
            </a:r>
            <a:r>
              <a:rPr lang="en" sz="2400"/>
              <a:t>。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400"/>
              <a:t>什么是朋友？</a:t>
            </a:r>
            <a:endParaRPr sz="2400"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Char char="●"/>
            </a:pPr>
            <a:r>
              <a:rPr lang="en" sz="2400"/>
              <a:t>我们的主和世界的主不一样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/>
          <p:nvPr>
            <p:ph type="title"/>
          </p:nvPr>
        </p:nvSpPr>
        <p:spPr>
          <a:xfrm>
            <a:off x="762394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传福音的原因与目的地</a:t>
            </a:r>
            <a:endParaRPr/>
          </a:p>
        </p:txBody>
      </p:sp>
      <p:sp>
        <p:nvSpPr>
          <p:cNvPr id="142" name="Google Shape;142;p3"/>
          <p:cNvSpPr txBox="1"/>
          <p:nvPr>
            <p:ph idx="1" type="body"/>
          </p:nvPr>
        </p:nvSpPr>
        <p:spPr>
          <a:xfrm>
            <a:off x="277473" y="781970"/>
            <a:ext cx="8582748" cy="41340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启14:6-7 我 又 看 见 另 有 一 位 天 使 飞 在 空 中 ， 有 永 远 的 福 音 要 传 给 住 在 地 上 的 人 ， 就 是 各 国 、 各 族 、 各 方 、 各 民 。他 大 声 说 ： 应 当 敬 畏 神 ， 将 荣 耀 归 给 他 ！ </a:t>
            </a:r>
            <a:r>
              <a:rPr lang="en" sz="2000">
                <a:highlight>
                  <a:srgbClr val="FFFF00"/>
                </a:highlight>
              </a:rPr>
              <a:t>因 他 施 行 审 判 的 时 候 已 经 到 了 。 应 当 敬 拜 那 创 造 天 地 海 和 众 水 泉 源 的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太4:17 从 那 时 候 ， 耶 稣 就 传 起 道 来 ， 说 ： </a:t>
            </a:r>
            <a:r>
              <a:rPr lang="en" sz="2000">
                <a:highlight>
                  <a:srgbClr val="FFFF00"/>
                </a:highlight>
              </a:rPr>
              <a:t>天 国 近 了 ， 你 们 应 当 悔 改 ！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000"/>
              <a:t>腓2:9-11 所 以 ， 神 将 他 升 为 至 高 ， 又 赐 给 他 那 超 乎 万 名 之 上 的 名 ，叫 一 切 在 天 上 的 、 地 上 的 ， 和 地 底 下 的 ， 因 耶 稣 的 名 无 不 屈 膝 ， </a:t>
            </a:r>
            <a:r>
              <a:rPr lang="en" sz="2000">
                <a:highlight>
                  <a:srgbClr val="FFFF00"/>
                </a:highlight>
              </a:rPr>
              <a:t>无 不 口 称 耶 稣 基 督 为 主 ， 使 荣 耀 归 与 父 神</a:t>
            </a:r>
            <a:r>
              <a:rPr lang="en" sz="2000"/>
              <a:t> 。</a:t>
            </a:r>
            <a:endParaRPr sz="2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 txBox="1"/>
          <p:nvPr>
            <p:ph type="title"/>
          </p:nvPr>
        </p:nvSpPr>
        <p:spPr>
          <a:xfrm>
            <a:off x="333572" y="252767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罗马书8</a:t>
            </a:r>
            <a:endParaRPr/>
          </a:p>
        </p:txBody>
      </p:sp>
      <p:sp>
        <p:nvSpPr>
          <p:cNvPr id="304" name="Google Shape;304;p30"/>
          <p:cNvSpPr txBox="1"/>
          <p:nvPr>
            <p:ph idx="1" type="body"/>
          </p:nvPr>
        </p:nvSpPr>
        <p:spPr>
          <a:xfrm>
            <a:off x="454047" y="730067"/>
            <a:ext cx="8005985" cy="4160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13 你 们 若 顺 从 肉 体 活 着 ， 必 要 死 ； 若 靠 着 圣 灵 治 死 身 体 的 恶 行 ， 必 要 活 着 。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14 因 为 凡 被 </a:t>
            </a:r>
            <a:r>
              <a:rPr lang="en" sz="2000">
                <a:highlight>
                  <a:srgbClr val="FFFF00"/>
                </a:highlight>
              </a:rPr>
              <a:t>神 的 灵 引 导 的 ， 都 是 神 的 儿 子 </a:t>
            </a:r>
            <a:r>
              <a:rPr lang="en" sz="2000"/>
              <a:t>。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15 你 们 所 受 的 ， </a:t>
            </a:r>
            <a:r>
              <a:rPr lang="en" sz="2000">
                <a:highlight>
                  <a:srgbClr val="FFFF00"/>
                </a:highlight>
              </a:rPr>
              <a:t>不 是 奴 仆 的 心 </a:t>
            </a:r>
            <a:r>
              <a:rPr lang="en" sz="2000"/>
              <a:t>， 仍 旧 害 怕 ； 所 受 的 ， 乃 是 </a:t>
            </a:r>
            <a:r>
              <a:rPr lang="en" sz="2000">
                <a:highlight>
                  <a:srgbClr val="FFFF00"/>
                </a:highlight>
              </a:rPr>
              <a:t>儿 子 的 心 </a:t>
            </a:r>
            <a:r>
              <a:rPr lang="en" sz="2000"/>
              <a:t>， 因 此 我 们 呼 叫 </a:t>
            </a:r>
            <a:r>
              <a:rPr lang="en" sz="2000">
                <a:highlight>
                  <a:srgbClr val="FFFF00"/>
                </a:highlight>
              </a:rPr>
              <a:t>： 阿 爸 ！ 父 ！</a:t>
            </a:r>
            <a:endParaRPr sz="20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16 圣 灵 与 我 们 的 心 同 证 </a:t>
            </a:r>
            <a:r>
              <a:rPr lang="en" sz="2000">
                <a:highlight>
                  <a:srgbClr val="FFFF00"/>
                </a:highlight>
              </a:rPr>
              <a:t>我 们 是 神 的 儿 女 </a:t>
            </a:r>
            <a:r>
              <a:rPr lang="en" sz="2000"/>
              <a:t>；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17 既 是 儿 女 ， 便 是 後 嗣 ， 就 是 神 的 後 嗣 ， 和 基 督 同 作 後 嗣 。 如 果 </a:t>
            </a:r>
            <a:r>
              <a:rPr lang="en" sz="2000">
                <a:highlight>
                  <a:srgbClr val="FFFF00"/>
                </a:highlight>
              </a:rPr>
              <a:t>我 们 和 他 一 同 受 苦 </a:t>
            </a:r>
            <a:r>
              <a:rPr lang="en" sz="2000"/>
              <a:t>， 也 </a:t>
            </a:r>
            <a:r>
              <a:rPr lang="en" sz="2000">
                <a:highlight>
                  <a:srgbClr val="FFFF00"/>
                </a:highlight>
              </a:rPr>
              <a:t>必 和 他 一 同 得 荣 耀 </a:t>
            </a:r>
            <a:r>
              <a:rPr lang="en" sz="2000"/>
              <a:t>。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000"/>
              <a:t>18 我 想 ， </a:t>
            </a:r>
            <a:r>
              <a:rPr lang="en" sz="2000">
                <a:highlight>
                  <a:srgbClr val="FFFF00"/>
                </a:highlight>
              </a:rPr>
              <a:t>现 在 的 苦 楚 </a:t>
            </a:r>
            <a:r>
              <a:rPr lang="en" sz="2000"/>
              <a:t>若 比 起 将 来 要 显 於 我 们 的 荣 耀 就 不 足 介 意 了 。</a:t>
            </a:r>
            <a:endParaRPr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1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一、4得救（福音）本乎恩也因着信</a:t>
            </a:r>
            <a:endParaRPr/>
          </a:p>
        </p:txBody>
      </p:sp>
      <p:sp>
        <p:nvSpPr>
          <p:cNvPr id="310" name="Google Shape;310;p31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2"/>
          <p:cNvSpPr txBox="1"/>
          <p:nvPr>
            <p:ph type="title"/>
          </p:nvPr>
        </p:nvSpPr>
        <p:spPr>
          <a:xfrm>
            <a:off x="604739" y="19595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本乎恩典：得救是恩典</a:t>
            </a:r>
            <a:br>
              <a:rPr lang="en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316" name="Google Shape;316;p32"/>
          <p:cNvSpPr txBox="1"/>
          <p:nvPr>
            <p:ph idx="1" type="body"/>
          </p:nvPr>
        </p:nvSpPr>
        <p:spPr>
          <a:xfrm>
            <a:off x="346841" y="1046829"/>
            <a:ext cx="8336805" cy="37269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罗4:4-5 做 工 的 </a:t>
            </a:r>
            <a:r>
              <a:rPr lang="en" sz="2400">
                <a:highlight>
                  <a:srgbClr val="FFFF00"/>
                </a:highlight>
              </a:rPr>
              <a:t>得 工 价 </a:t>
            </a:r>
            <a:r>
              <a:rPr lang="en" sz="2400"/>
              <a:t>， </a:t>
            </a:r>
            <a:r>
              <a:rPr lang="en" sz="2400">
                <a:highlight>
                  <a:srgbClr val="FFFF00"/>
                </a:highlight>
              </a:rPr>
              <a:t>不 算 恩 典 </a:t>
            </a:r>
            <a:r>
              <a:rPr lang="en" sz="2400"/>
              <a:t>， 乃 是 该 得 的 ；惟 有 </a:t>
            </a:r>
            <a:r>
              <a:rPr lang="en" sz="2400">
                <a:highlight>
                  <a:srgbClr val="FFFF00"/>
                </a:highlight>
              </a:rPr>
              <a:t>不 做 工 的 </a:t>
            </a:r>
            <a:r>
              <a:rPr lang="en" sz="2400"/>
              <a:t>， 只 </a:t>
            </a:r>
            <a:r>
              <a:rPr lang="en" sz="2400">
                <a:highlight>
                  <a:srgbClr val="FFFF00"/>
                </a:highlight>
              </a:rPr>
              <a:t>信</a:t>
            </a:r>
            <a:r>
              <a:rPr lang="en" sz="2400"/>
              <a:t> </a:t>
            </a:r>
            <a:r>
              <a:rPr lang="en" sz="2400">
                <a:highlight>
                  <a:srgbClr val="FFFF00"/>
                </a:highlight>
              </a:rPr>
              <a:t>称 罪 人 为 义 的 神 </a:t>
            </a:r>
            <a:r>
              <a:rPr lang="en" sz="2400"/>
              <a:t>， 他 的 信 就 算 为 义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罗5:8 惟 有 </a:t>
            </a:r>
            <a:r>
              <a:rPr lang="en" sz="2400">
                <a:highlight>
                  <a:srgbClr val="FFFF00"/>
                </a:highlight>
              </a:rPr>
              <a:t>基 督 在 我 们 还 作 罪 人 的 时 候 为 我 们 死 </a:t>
            </a:r>
            <a:r>
              <a:rPr lang="en" sz="2400"/>
              <a:t>， </a:t>
            </a:r>
            <a:r>
              <a:rPr lang="en" sz="2400">
                <a:highlight>
                  <a:srgbClr val="FFFF00"/>
                </a:highlight>
              </a:rPr>
              <a:t>神 的 爱 </a:t>
            </a:r>
            <a:r>
              <a:rPr lang="en" sz="2400"/>
              <a:t>就 在 此 向 我 们 显 明 了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罗5:20 律 法 本 是 外 添 的 ， 叫 过 犯 显 多 ； 只 是 罪 在 那 里 显 多 ， 恩 典 就 更 显 多 了 。</a:t>
            </a:r>
            <a:endParaRPr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3"/>
          <p:cNvSpPr txBox="1"/>
          <p:nvPr>
            <p:ph type="title"/>
          </p:nvPr>
        </p:nvSpPr>
        <p:spPr>
          <a:xfrm>
            <a:off x="472308" y="260064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本乎恩典：战胜罪的新人行为也是恩典</a:t>
            </a:r>
            <a:br>
              <a:rPr lang="en"/>
            </a:br>
            <a:br>
              <a:rPr lang="en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322" name="Google Shape;322;p33"/>
          <p:cNvSpPr txBox="1"/>
          <p:nvPr>
            <p:ph idx="1" type="body"/>
          </p:nvPr>
        </p:nvSpPr>
        <p:spPr>
          <a:xfrm>
            <a:off x="334229" y="908094"/>
            <a:ext cx="8418786" cy="36765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罗6：1-5 这 样 ， 怎 麽 说 呢 ？ 我 们 可 以 仍 在 罪 中 、 叫 恩 典 显 多 麽 ？断 乎 不 可 ！ 我 们 在 罪 上 死 了 的 人 岂 可 仍 在 罪 中 活 着 呢 ？岂 不 知 我 们 这 受 洗 归 入 基 督 耶 稣 的 人 是 受 洗 归 入 他 的 死 麽 ？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所 以 ， </a:t>
            </a:r>
            <a:r>
              <a:rPr lang="en" sz="2000">
                <a:highlight>
                  <a:srgbClr val="FFFF00"/>
                </a:highlight>
              </a:rPr>
              <a:t>我 们 藉 着 洗 礼 归 入 死 ， 和 他 一 同 埋 葬 ， 原 是 叫 我 们 一 举 一 动 有 新 生 的 样 式 ， </a:t>
            </a:r>
            <a:r>
              <a:rPr lang="en" sz="2000"/>
              <a:t>像 基 督 藉 着 父 的 荣 耀 从 死 里 复 活 一 样 。我 们 若 在 他 死 的 形 状 上 与 他 联 合 ， 也 要 在 他 复 活 的 形 状 上 与 他 联 合 ；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000"/>
              <a:t>腓2:13 </a:t>
            </a:r>
            <a:r>
              <a:rPr lang="en" sz="2000">
                <a:highlight>
                  <a:srgbClr val="FFFF00"/>
                </a:highlight>
              </a:rPr>
              <a:t>因 为 你 们 立 志 行 事 都 是 神 在 你 们 心 里 运 行 ， 为 要 成 就 他 的 美 意 。</a:t>
            </a:r>
            <a:endParaRPr sz="20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4"/>
          <p:cNvSpPr txBox="1"/>
          <p:nvPr>
            <p:ph type="title"/>
          </p:nvPr>
        </p:nvSpPr>
        <p:spPr>
          <a:xfrm>
            <a:off x="516452" y="2275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因着信</a:t>
            </a:r>
            <a:endParaRPr/>
          </a:p>
        </p:txBody>
      </p:sp>
      <p:sp>
        <p:nvSpPr>
          <p:cNvPr id="328" name="Google Shape;328;p34"/>
          <p:cNvSpPr txBox="1"/>
          <p:nvPr>
            <p:ph idx="1" type="body"/>
          </p:nvPr>
        </p:nvSpPr>
        <p:spPr>
          <a:xfrm>
            <a:off x="422516" y="813501"/>
            <a:ext cx="8462930" cy="3625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弗2:8-10 你 们 得 救 是 </a:t>
            </a:r>
            <a:r>
              <a:rPr lang="en" sz="2000">
                <a:highlight>
                  <a:srgbClr val="FFFF00"/>
                </a:highlight>
              </a:rPr>
              <a:t>本 乎 恩 ， 也 因 着 信 </a:t>
            </a:r>
            <a:r>
              <a:rPr lang="en" sz="2000"/>
              <a:t>； 这 并 </a:t>
            </a:r>
            <a:r>
              <a:rPr lang="en" sz="2000">
                <a:highlight>
                  <a:srgbClr val="FFFF00"/>
                </a:highlight>
              </a:rPr>
              <a:t>不 是 出 於 自 己 </a:t>
            </a:r>
            <a:r>
              <a:rPr lang="en" sz="2000"/>
              <a:t>， </a:t>
            </a:r>
            <a:r>
              <a:rPr lang="en" sz="2000">
                <a:highlight>
                  <a:srgbClr val="FFFF00"/>
                </a:highlight>
              </a:rPr>
              <a:t>乃 是 神 所 赐 的 </a:t>
            </a:r>
            <a:r>
              <a:rPr lang="en" sz="2000"/>
              <a:t>；也 </a:t>
            </a:r>
            <a:r>
              <a:rPr lang="en" sz="2000">
                <a:highlight>
                  <a:srgbClr val="FFFF00"/>
                </a:highlight>
              </a:rPr>
              <a:t>不 是 出 於 行 为 </a:t>
            </a:r>
            <a:r>
              <a:rPr lang="en" sz="2000"/>
              <a:t>， </a:t>
            </a:r>
            <a:r>
              <a:rPr lang="en" sz="2000">
                <a:highlight>
                  <a:srgbClr val="FFFF00"/>
                </a:highlight>
              </a:rPr>
              <a:t>免 得 有 人 自 夸 </a:t>
            </a:r>
            <a:r>
              <a:rPr lang="en" sz="2000"/>
              <a:t>。</a:t>
            </a:r>
            <a:r>
              <a:rPr lang="en" sz="2000">
                <a:highlight>
                  <a:srgbClr val="FFFF00"/>
                </a:highlight>
              </a:rPr>
              <a:t>我 们</a:t>
            </a:r>
            <a:r>
              <a:rPr lang="en" sz="2000"/>
              <a:t> 原 是 他 的 工 作 ， </a:t>
            </a:r>
            <a:r>
              <a:rPr lang="en" sz="2000">
                <a:highlight>
                  <a:srgbClr val="FFFF00"/>
                </a:highlight>
              </a:rPr>
              <a:t>在 基 督 耶 稣 里 造 成 的 </a:t>
            </a:r>
            <a:r>
              <a:rPr lang="en" sz="2000"/>
              <a:t>， 为 要 </a:t>
            </a:r>
            <a:r>
              <a:rPr lang="en" sz="2000">
                <a:highlight>
                  <a:srgbClr val="FFFF00"/>
                </a:highlight>
              </a:rPr>
              <a:t>叫 我 们 行 善 </a:t>
            </a:r>
            <a:r>
              <a:rPr lang="en" sz="2000"/>
              <a:t>， 就 是 神 所 预 备 叫 我 们 行 的 。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提后2:25 用 温 柔 劝 戒 那 抵 挡 的 人 ； 或 者 </a:t>
            </a:r>
            <a:r>
              <a:rPr lang="en" sz="2000">
                <a:highlight>
                  <a:srgbClr val="FFFF00"/>
                </a:highlight>
              </a:rPr>
              <a:t>神 给 他 们 悔 改 的 心 </a:t>
            </a:r>
            <a:r>
              <a:rPr lang="en" sz="2000"/>
              <a:t>， 可 以 明 白 真 道 ，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雅2:17，19  </a:t>
            </a:r>
            <a:r>
              <a:rPr lang="en" sz="2000">
                <a:highlight>
                  <a:srgbClr val="FFFF00"/>
                </a:highlight>
              </a:rPr>
              <a:t>信 心 若 没 有 行 为 就 是 死 的 </a:t>
            </a:r>
            <a:r>
              <a:rPr lang="en" sz="2000"/>
              <a:t>。..... 你 信 神 只 有 一 位 ， 你 信 的 不 错 ； 鬼 魔 也 信 ， 却 是 战 惊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降服基督并不是外加信心的行为，而是使人得救的信心的表现</a:t>
            </a:r>
            <a:endParaRPr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课后问卷</a:t>
            </a:r>
            <a:endParaRPr/>
          </a:p>
        </p:txBody>
      </p:sp>
      <p:sp>
        <p:nvSpPr>
          <p:cNvPr id="334" name="Google Shape;334;p3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335" name="Google Shape;335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2449" y="443452"/>
            <a:ext cx="3362234" cy="437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/>
          <p:nvPr>
            <p:ph type="title"/>
          </p:nvPr>
        </p:nvSpPr>
        <p:spPr>
          <a:xfrm>
            <a:off x="819150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福音的严肃性，唯一性；更改福音的一贯罪性</a:t>
            </a:r>
            <a:endParaRPr/>
          </a:p>
        </p:txBody>
      </p:sp>
      <p:sp>
        <p:nvSpPr>
          <p:cNvPr id="148" name="Google Shape;148;p4"/>
          <p:cNvSpPr txBox="1"/>
          <p:nvPr>
            <p:ph idx="1" type="body"/>
          </p:nvPr>
        </p:nvSpPr>
        <p:spPr>
          <a:xfrm>
            <a:off x="321617" y="964850"/>
            <a:ext cx="8500766" cy="3878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加 拉 太 書 1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6 我 希 奇 你 们 这 麽 快 离 开 那 藉 着 基 督 之 恩 召 你 们 的 ， 去 从 别 的 福 音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7 那 并 不 是 福 音 ， 不 过 </a:t>
            </a:r>
            <a:r>
              <a:rPr lang="en" sz="2000">
                <a:highlight>
                  <a:srgbClr val="FFFF00"/>
                </a:highlight>
              </a:rPr>
              <a:t>有 些 人 搅 扰 你 们 ， 要 把 基 督 的 福 音 更 改 了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9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9 我 们 已 经 说 了 ， 现 在 又 说 ， 若 有 人 传 福 音 给 你 们 ， 与 你 们 所 领 受 的 不 同 ， 他 就 </a:t>
            </a:r>
            <a:r>
              <a:rPr lang="en" sz="2000">
                <a:highlight>
                  <a:srgbClr val="FFFF00"/>
                </a:highlight>
              </a:rPr>
              <a:t>应 当 被 咒 诅 </a:t>
            </a:r>
            <a:r>
              <a:rPr lang="en" sz="2000"/>
              <a:t>。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 txBox="1"/>
          <p:nvPr>
            <p:ph type="title"/>
          </p:nvPr>
        </p:nvSpPr>
        <p:spPr>
          <a:xfrm>
            <a:off x="718251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对福音应有的态度</a:t>
            </a:r>
            <a:endParaRPr/>
          </a:p>
        </p:txBody>
      </p:sp>
      <p:sp>
        <p:nvSpPr>
          <p:cNvPr id="154" name="Google Shape;154;p5"/>
          <p:cNvSpPr txBox="1"/>
          <p:nvPr>
            <p:ph idx="1" type="body"/>
          </p:nvPr>
        </p:nvSpPr>
        <p:spPr>
          <a:xfrm>
            <a:off x="327923" y="813501"/>
            <a:ext cx="8488154" cy="41025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3918"/>
              <a:buNone/>
            </a:pPr>
            <a:r>
              <a:rPr lang="en" sz="3200"/>
              <a:t>使 徒 行 傳 17</a:t>
            </a:r>
            <a:endParaRPr sz="3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43918"/>
              <a:buNone/>
            </a:pPr>
            <a:r>
              <a:rPr lang="en" sz="3200"/>
              <a:t>10 弟 兄 们 随 即 在 夜 间 打 发 保 罗 和 西 拉 往 庇 哩 亚 去 。 二 人 到 了 ， 就 进 入 犹 太 人 的 会 堂 。</a:t>
            </a:r>
            <a:endParaRPr sz="3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43918"/>
              <a:buNone/>
            </a:pPr>
            <a:r>
              <a:rPr lang="en" sz="3200"/>
              <a:t>11 这 地 方 的 人 贤 於 帖 撒 罗 尼 迦 的 人 ，</a:t>
            </a:r>
            <a:r>
              <a:rPr lang="en" sz="3200" u="sng"/>
              <a:t> </a:t>
            </a:r>
            <a:r>
              <a:rPr lang="en" sz="3200">
                <a:highlight>
                  <a:srgbClr val="FFFF00"/>
                </a:highlight>
              </a:rPr>
              <a:t>甘 心 领 受 这 道 ， 天 天 考 查 圣 经 ， 要 晓 得 这 道 是 与 不 是 。</a:t>
            </a:r>
            <a:endParaRPr sz="32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/>
          <p:nvPr>
            <p:ph type="title"/>
          </p:nvPr>
        </p:nvSpPr>
        <p:spPr>
          <a:xfrm>
            <a:off x="819150" y="334797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福音的简明内容</a:t>
            </a:r>
            <a:endParaRPr/>
          </a:p>
        </p:txBody>
      </p:sp>
      <p:sp>
        <p:nvSpPr>
          <p:cNvPr id="160" name="Google Shape;160;p6"/>
          <p:cNvSpPr txBox="1"/>
          <p:nvPr>
            <p:ph idx="1" type="body"/>
          </p:nvPr>
        </p:nvSpPr>
        <p:spPr>
          <a:xfrm>
            <a:off x="302697" y="1936005"/>
            <a:ext cx="8570135" cy="2502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4400"/>
              <a:t>神，人，罪，恩，信，省</a:t>
            </a:r>
            <a:endParaRPr sz="44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/>
          <p:nvPr>
            <p:ph type="title"/>
          </p:nvPr>
        </p:nvSpPr>
        <p:spPr>
          <a:xfrm>
            <a:off x="724557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信福音的失与得</a:t>
            </a:r>
            <a:endParaRPr/>
          </a:p>
        </p:txBody>
      </p:sp>
      <p:sp>
        <p:nvSpPr>
          <p:cNvPr id="166" name="Google Shape;166;p7"/>
          <p:cNvSpPr txBox="1"/>
          <p:nvPr>
            <p:ph idx="1" type="body"/>
          </p:nvPr>
        </p:nvSpPr>
        <p:spPr>
          <a:xfrm>
            <a:off x="378372" y="763051"/>
            <a:ext cx="8475542" cy="41529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馬 可 福 音 8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34 於 是 叫 </a:t>
            </a:r>
            <a:r>
              <a:rPr lang="en" sz="2400">
                <a:highlight>
                  <a:srgbClr val="FFFF00"/>
                </a:highlight>
              </a:rPr>
              <a:t>众 人 和 门 徒 </a:t>
            </a:r>
            <a:r>
              <a:rPr lang="en" sz="2400"/>
              <a:t>来 ， 对 他 们 说 ： 若 有 人 要 </a:t>
            </a:r>
            <a:r>
              <a:rPr lang="en" sz="2400">
                <a:highlight>
                  <a:srgbClr val="FFFF00"/>
                </a:highlight>
              </a:rPr>
              <a:t>跟 从 我 </a:t>
            </a:r>
            <a:r>
              <a:rPr lang="en" sz="2400"/>
              <a:t>， 就 当 舍 己 ， 背 起 他 的 十 字 架 来 跟 从 我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35 因 为 ， 凡 要 </a:t>
            </a:r>
            <a:r>
              <a:rPr lang="en" sz="2400">
                <a:highlight>
                  <a:srgbClr val="FFFF00"/>
                </a:highlight>
              </a:rPr>
              <a:t>救 自 己 生 命 （ 或 作 ： 灵 魂 ； 下 同 ） 的 ， 必 丧 掉 生 命 </a:t>
            </a:r>
            <a:r>
              <a:rPr lang="en" sz="2400"/>
              <a:t>； 凡 为 我 和 福 音 丧 掉 生 命 的 ， 必 救 了 生 命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400"/>
              <a:t>36 人 就 是 </a:t>
            </a:r>
            <a:r>
              <a:rPr lang="en" sz="2400">
                <a:highlight>
                  <a:srgbClr val="FFFF00"/>
                </a:highlight>
              </a:rPr>
              <a:t>赚 得 全 世 界 ， 赔 上 自 己 的 生 命 </a:t>
            </a:r>
            <a:r>
              <a:rPr lang="en" sz="2400"/>
              <a:t>， 有 甚 麽 益 处 呢 ？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"/>
          <p:cNvSpPr txBox="1"/>
          <p:nvPr>
            <p:ph type="title"/>
          </p:nvPr>
        </p:nvSpPr>
        <p:spPr>
          <a:xfrm>
            <a:off x="819150" y="27173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传福音的内容与能力</a:t>
            </a:r>
            <a:endParaRPr/>
          </a:p>
        </p:txBody>
      </p:sp>
      <p:sp>
        <p:nvSpPr>
          <p:cNvPr id="172" name="Google Shape;172;p8"/>
          <p:cNvSpPr txBox="1"/>
          <p:nvPr>
            <p:ph idx="1" type="body"/>
          </p:nvPr>
        </p:nvSpPr>
        <p:spPr>
          <a:xfrm>
            <a:off x="258554" y="945930"/>
            <a:ext cx="8570136" cy="39258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歌 林 多 後 書 4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5 我 们 原 </a:t>
            </a:r>
            <a:r>
              <a:rPr lang="en" sz="2800">
                <a:highlight>
                  <a:srgbClr val="FFFF00"/>
                </a:highlight>
              </a:rPr>
              <a:t>不 是 传 自 己 </a:t>
            </a:r>
            <a:r>
              <a:rPr lang="en" sz="2800"/>
              <a:t>， </a:t>
            </a:r>
            <a:r>
              <a:rPr lang="en" sz="2800">
                <a:highlight>
                  <a:srgbClr val="FFFF00"/>
                </a:highlight>
              </a:rPr>
              <a:t>乃 是 传 基 督 耶 稣 为 主 </a:t>
            </a:r>
            <a:r>
              <a:rPr lang="en" sz="2800"/>
              <a:t>， 并 且 自 己 因 耶 稣 作 你 们 的 仆 人 。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6 那 吩 咐 光 从 黑 暗 里 照 出 来 的 神 ， 已 经</a:t>
            </a:r>
            <a:r>
              <a:rPr lang="en" sz="2800" u="sng"/>
              <a:t> </a:t>
            </a:r>
            <a:r>
              <a:rPr lang="en" sz="2800">
                <a:highlight>
                  <a:srgbClr val="FFFF00"/>
                </a:highlight>
              </a:rPr>
              <a:t>照 在 我 们 心 里 </a:t>
            </a:r>
            <a:r>
              <a:rPr lang="en" sz="2800"/>
              <a:t>， 叫 我 们 得 知 神 荣 耀 的 光 显 在 耶 稣 基 督 的 面 上 。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50193"/>
              <a:buNone/>
            </a:pPr>
            <a:r>
              <a:rPr lang="en" sz="2800"/>
              <a:t>7 我 们 有 这 宝 贝 放 在 瓦 器 里 ， 要 显 明 这 莫 大 的 </a:t>
            </a:r>
            <a:r>
              <a:rPr lang="en" sz="2800">
                <a:highlight>
                  <a:srgbClr val="FFFF00"/>
                </a:highlight>
              </a:rPr>
              <a:t>能 力 是 出 於 神 ， 不 是 出 於 我 们</a:t>
            </a:r>
            <a:r>
              <a:rPr lang="en" sz="2800"/>
              <a:t> 。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/>
          <p:nvPr>
            <p:ph type="title"/>
          </p:nvPr>
        </p:nvSpPr>
        <p:spPr>
          <a:xfrm>
            <a:off x="819150" y="271736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得 救 的 工 夫</a:t>
            </a:r>
            <a:endParaRPr/>
          </a:p>
        </p:txBody>
      </p:sp>
      <p:sp>
        <p:nvSpPr>
          <p:cNvPr id="178" name="Google Shape;178;p9"/>
          <p:cNvSpPr txBox="1"/>
          <p:nvPr>
            <p:ph idx="1" type="body"/>
          </p:nvPr>
        </p:nvSpPr>
        <p:spPr>
          <a:xfrm>
            <a:off x="403597" y="889175"/>
            <a:ext cx="8475542" cy="3884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腓立比书2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10 叫 一 切 在 天 上 的 、 地 上 的 ， 和 地 底 下 的 ， 因 耶 稣 的 名 无 不 屈 膝 ，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11 无 不 口 称 耶 稣 基 督 为 主 ， 使 荣 耀 归 与 父 神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400"/>
              <a:t>12 这 样 看 来 ， 我 亲 爱 的 弟 兄 ， 你 们 既 是 常 顺 服 的 ， </a:t>
            </a:r>
            <a:r>
              <a:rPr lang="en" sz="2400">
                <a:highlight>
                  <a:srgbClr val="FFFF00"/>
                </a:highlight>
              </a:rPr>
              <a:t>不 但</a:t>
            </a:r>
            <a:r>
              <a:rPr lang="en" sz="2400"/>
              <a:t> 我 在 你 们 那 里 ， </a:t>
            </a:r>
            <a:r>
              <a:rPr lang="en" sz="2400">
                <a:highlight>
                  <a:srgbClr val="FFFF00"/>
                </a:highlight>
              </a:rPr>
              <a:t>就 是 </a:t>
            </a:r>
            <a:r>
              <a:rPr lang="en" sz="2400"/>
              <a:t>我 如 今 不 在 你 们 那 里 ， 更 是 顺 服 的 ， 就 </a:t>
            </a:r>
            <a:r>
              <a:rPr lang="en" sz="2400">
                <a:highlight>
                  <a:srgbClr val="FFFF00"/>
                </a:highlight>
              </a:rPr>
              <a:t>当 恐 惧 战 兢 做 成 你 们 得 救 的 工 夫 </a:t>
            </a:r>
            <a:r>
              <a:rPr lang="en" sz="2400"/>
              <a:t>。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