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embeddedFontLst>
    <p:embeddedFont>
      <p:font typeface="Roboto"/>
      <p:regular r:id="rId26"/>
      <p:bold r:id="rId27"/>
      <p:italic r:id="rId28"/>
      <p:boldItalic r:id="rId29"/>
    </p:embeddedFont>
    <p:embeddedFont>
      <p:font typeface="Nunito"/>
      <p:regular r:id="rId30"/>
      <p:bold r:id="rId31"/>
      <p:italic r:id="rId32"/>
      <p:bold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34" roundtripDataSignature="AMtx7mhY+UzwF1CbrWQR4artYATDAR70t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regular.fntdata"/><Relationship Id="rId25" Type="http://schemas.openxmlformats.org/officeDocument/2006/relationships/slide" Target="slides/slide20.xml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Robo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Nunito-bold.fntdata"/><Relationship Id="rId30" Type="http://schemas.openxmlformats.org/officeDocument/2006/relationships/font" Target="fonts/Nunito-regular.fntdata"/><Relationship Id="rId11" Type="http://schemas.openxmlformats.org/officeDocument/2006/relationships/slide" Target="slides/slide6.xml"/><Relationship Id="rId33" Type="http://schemas.openxmlformats.org/officeDocument/2006/relationships/font" Target="fonts/Nunito-boldItalic.fntdata"/><Relationship Id="rId10" Type="http://schemas.openxmlformats.org/officeDocument/2006/relationships/slide" Target="slides/slide5.xml"/><Relationship Id="rId32" Type="http://schemas.openxmlformats.org/officeDocument/2006/relationships/font" Target="fonts/Nuni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customschemas.google.com/relationships/presentationmetadata" Target="metadata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6" name="Google Shape;18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什么是主，什么是救主。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为什么耶稣是我们的救主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为什么耶稣成为我们救主，就必然成为我们的主？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4" name="Google Shape;204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不这样翻译历史原因：现实奴隶制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6" name="Google Shape;21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2" name="Google Shape;222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提前问下一slide问题： </a:t>
            </a:r>
            <a:r>
              <a:rPr lang="en" sz="3000">
                <a:solidFill>
                  <a:srgbClr val="AF7B51"/>
                </a:solidFill>
                <a:latin typeface="Nunito"/>
                <a:ea typeface="Nunito"/>
                <a:cs typeface="Nunito"/>
                <a:sym typeface="Nunito"/>
              </a:rPr>
              <a:t>讨论：你愿意成为主的奴隶吗？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28" name="Google Shape;228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得救的唯一性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有主的恩典，</a:t>
            </a: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主的担子</a:t>
            </a: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容易，反倒世界的</a:t>
            </a: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担子</a:t>
            </a: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更累，引导死亡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4" name="Google Shape;23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福音是神的能力和智慧，不信的人认为是绊脚石和愚拙的，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神的大能让我们不依靠自己的有智慧，有能力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神成为我们的</a:t>
            </a: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智 慧 、 公 义 、 圣 洁 、 救 赎，夸口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不是神迹，智慧，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上一句是原因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下一句是目的地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福音的严肃性，唯一性，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更改福音的一贯罪性，经常性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众 人 和 门 徒， 跟 从 我，并不是只有门徒要舍己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问得到什么？失掉什么？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值吗？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那我们舍了吗？什么叫舍己，怎么舍己？背 起 他 的 十 字 架 来 跟 从 我 。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致死自己的罪，战胜自己的罪，复活的生命，听主的话语，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 加6:14就 我 而 论 ， 世 界 已 经 钉 在 十 字 架 上 ； 就 世 界 而 论 ， 我 已 经 钉 在 十 字 架 上 。</a:t>
            </a:r>
            <a:endParaRPr sz="1300">
              <a:solidFill>
                <a:srgbClr val="233A44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233A44"/>
                </a:solidFill>
                <a:latin typeface="Calibri"/>
                <a:ea typeface="Calibri"/>
                <a:cs typeface="Calibri"/>
                <a:sym typeface="Calibri"/>
              </a:rPr>
              <a:t>立定心志，改变心志。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8" name="Google Shape;16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1.传主耶稣基督，2，自己被神充满，认识基督，3，靠神的能力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"/>
              <a:t>要有警醒自己得救行为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37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37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4" name="Google Shape;14;p37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37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37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37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37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37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37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7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" name="Google Shape;22;p37"/>
          <p:cNvGrpSpPr/>
          <p:nvPr/>
        </p:nvGrpSpPr>
        <p:grpSpPr>
          <a:xfrm>
            <a:off x="7057468" y="5088"/>
            <a:ext cx="1851281" cy="752108"/>
            <a:chOff x="6917201" y="0"/>
            <a:chExt cx="2227776" cy="863400"/>
          </a:xfrm>
        </p:grpSpPr>
        <p:sp>
          <p:nvSpPr>
            <p:cNvPr id="23" name="Google Shape;23;p3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" name="Google Shape;26;p37"/>
          <p:cNvGrpSpPr/>
          <p:nvPr/>
        </p:nvGrpSpPr>
        <p:grpSpPr>
          <a:xfrm>
            <a:off x="6553032" y="4217852"/>
            <a:ext cx="2389067" cy="925737"/>
            <a:chOff x="6917201" y="0"/>
            <a:chExt cx="2227776" cy="863400"/>
          </a:xfrm>
        </p:grpSpPr>
        <p:sp>
          <p:nvSpPr>
            <p:cNvPr id="27" name="Google Shape;27;p3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" name="Google Shape;30;p37"/>
          <p:cNvGrpSpPr/>
          <p:nvPr/>
        </p:nvGrpSpPr>
        <p:grpSpPr>
          <a:xfrm>
            <a:off x="199149" y="4055652"/>
            <a:ext cx="2795413" cy="1083308"/>
            <a:chOff x="6917201" y="0"/>
            <a:chExt cx="2227776" cy="863400"/>
          </a:xfrm>
        </p:grpSpPr>
        <p:sp>
          <p:nvSpPr>
            <p:cNvPr id="31" name="Google Shape;31;p37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7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7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" name="Google Shape;34;p37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37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3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6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1" name="Google Shape;111;p46"/>
          <p:cNvGrpSpPr/>
          <p:nvPr/>
        </p:nvGrpSpPr>
        <p:grpSpPr>
          <a:xfrm>
            <a:off x="5959222" y="4119576"/>
            <a:ext cx="2520951" cy="1024165"/>
            <a:chOff x="6917201" y="0"/>
            <a:chExt cx="2227776" cy="863400"/>
          </a:xfrm>
        </p:grpSpPr>
        <p:sp>
          <p:nvSpPr>
            <p:cNvPr id="112" name="Google Shape;112;p4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4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15" name="Google Shape;115;p46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116" name="Google Shape;116;p46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46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46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19" name="Google Shape;119;p46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46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4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8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8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3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3" name="Google Shape;43;p3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9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39"/>
          <p:cNvGrpSpPr/>
          <p:nvPr/>
        </p:nvGrpSpPr>
        <p:grpSpPr>
          <a:xfrm>
            <a:off x="5594191" y="3961115"/>
            <a:ext cx="2910144" cy="1182340"/>
            <a:chOff x="6917201" y="0"/>
            <a:chExt cx="2227776" cy="863400"/>
          </a:xfrm>
        </p:grpSpPr>
        <p:sp>
          <p:nvSpPr>
            <p:cNvPr id="47" name="Google Shape;47;p3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3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3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" name="Google Shape;50;p39"/>
          <p:cNvGrpSpPr/>
          <p:nvPr/>
        </p:nvGrpSpPr>
        <p:grpSpPr>
          <a:xfrm>
            <a:off x="199149" y="2"/>
            <a:ext cx="2795413" cy="1083308"/>
            <a:chOff x="6917201" y="0"/>
            <a:chExt cx="2227776" cy="863400"/>
          </a:xfrm>
        </p:grpSpPr>
        <p:sp>
          <p:nvSpPr>
            <p:cNvPr id="51" name="Google Shape;51;p39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39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39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4" name="Google Shape;54;p39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5" name="Google Shape;55;p3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4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4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4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40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40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4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41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41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41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4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4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4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42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42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42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4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3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43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0" name="Google Shape;80;p43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43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43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43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4" name="Google Shape;84;p43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85" name="Google Shape;85;p43"/>
          <p:cNvGrpSpPr/>
          <p:nvPr/>
        </p:nvGrpSpPr>
        <p:grpSpPr>
          <a:xfrm>
            <a:off x="34934" y="4522125"/>
            <a:ext cx="1593305" cy="617072"/>
            <a:chOff x="6917201" y="0"/>
            <a:chExt cx="2227776" cy="863400"/>
          </a:xfrm>
        </p:grpSpPr>
        <p:sp>
          <p:nvSpPr>
            <p:cNvPr id="86" name="Google Shape;86;p4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4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4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9" name="Google Shape;89;p43"/>
          <p:cNvGrpSpPr/>
          <p:nvPr/>
        </p:nvGrpSpPr>
        <p:grpSpPr>
          <a:xfrm>
            <a:off x="5886353" y="1243"/>
            <a:ext cx="3257454" cy="1261514"/>
            <a:chOff x="6917201" y="0"/>
            <a:chExt cx="2227776" cy="863400"/>
          </a:xfrm>
        </p:grpSpPr>
        <p:sp>
          <p:nvSpPr>
            <p:cNvPr id="90" name="Google Shape;90;p4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4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4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3" name="Google Shape;93;p43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4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4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4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44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44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44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4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4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4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45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4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b="0" i="0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36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b="0" i="0" sz="13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b="0" i="0" sz="11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"/>
          <p:cNvSpPr txBox="1"/>
          <p:nvPr>
            <p:ph type="ctrTitle"/>
          </p:nvPr>
        </p:nvSpPr>
        <p:spPr>
          <a:xfrm>
            <a:off x="1891353" y="14065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主的话与祂的福音</a:t>
            </a:r>
            <a:endParaRPr/>
          </a:p>
        </p:txBody>
      </p:sp>
      <p:sp>
        <p:nvSpPr>
          <p:cNvPr id="129" name="Google Shape;129;p1"/>
          <p:cNvSpPr txBox="1"/>
          <p:nvPr>
            <p:ph idx="1" type="subTitle"/>
          </p:nvPr>
        </p:nvSpPr>
        <p:spPr>
          <a:xfrm>
            <a:off x="1047450" y="2854625"/>
            <a:ext cx="7049100" cy="111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用神的话来重新审视</a:t>
            </a:r>
            <a:endParaRPr sz="22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" sz="2200"/>
              <a:t>我们重生得救的信心与生命</a:t>
            </a:r>
            <a:endParaRPr sz="2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0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一、耶稣说：“你跟从我”是什么意思？</a:t>
            </a:r>
            <a:endParaRPr/>
          </a:p>
        </p:txBody>
      </p:sp>
      <p:sp>
        <p:nvSpPr>
          <p:cNvPr id="183" name="Google Shape;183;p10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1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一、1耶稣是谁</a:t>
            </a:r>
            <a:endParaRPr/>
          </a:p>
        </p:txBody>
      </p:sp>
      <p:sp>
        <p:nvSpPr>
          <p:cNvPr id="189" name="Google Shape;189;p11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耶稣是救主，但首先是主</a:t>
            </a:r>
            <a:endParaRPr/>
          </a:p>
        </p:txBody>
      </p:sp>
      <p:sp>
        <p:nvSpPr>
          <p:cNvPr id="195" name="Google Shape;195;p1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路2:11 因 今 天 在 大 卫 的 城 里 ， 为 你 们 生 了 </a:t>
            </a:r>
            <a:r>
              <a:rPr lang="en" u="sng"/>
              <a:t>救 主</a:t>
            </a:r>
            <a:r>
              <a:rPr lang="en"/>
              <a:t> ， 就 是 </a:t>
            </a:r>
            <a:r>
              <a:rPr lang="en" u="sng"/>
              <a:t>主</a:t>
            </a:r>
            <a:r>
              <a:rPr lang="en"/>
              <a:t> 基 督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徒16:31 他 们 说 ： 当 信 </a:t>
            </a:r>
            <a:r>
              <a:rPr lang="en" u="sng"/>
              <a:t>主</a:t>
            </a:r>
            <a:r>
              <a:rPr lang="en"/>
              <a:t> 耶 稣 ， 你 和 你 一 家 都 必 </a:t>
            </a:r>
            <a:r>
              <a:rPr lang="en" u="sng"/>
              <a:t>得 救</a:t>
            </a:r>
            <a:r>
              <a:rPr lang="en"/>
              <a:t>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罗10:9 你 若 口 里 认 耶 稣 为 主 ， 心 里 信 神 叫 他 从 死 里 复 活 ， 就 必 得 救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徒2:36 故 此 ， 以 色 列 全 家 当 确 实 的 知 道 ， 你 们 </a:t>
            </a:r>
            <a:r>
              <a:rPr lang="en" u="sng"/>
              <a:t>钉 在 十 字 架 上</a:t>
            </a:r>
            <a:r>
              <a:rPr lang="en"/>
              <a:t> 的 这 位 耶 稣 ， 神 已 经 立 他 为 </a:t>
            </a:r>
            <a:r>
              <a:rPr lang="en" u="sng"/>
              <a:t>主</a:t>
            </a:r>
            <a:r>
              <a:rPr lang="en"/>
              <a:t> ， 为 基 督 了 。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 sz="3000"/>
              <a:t>一、2我们与主的关系</a:t>
            </a:r>
            <a:endParaRPr/>
          </a:p>
        </p:txBody>
      </p:sp>
      <p:sp>
        <p:nvSpPr>
          <p:cNvPr id="201" name="Google Shape;201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耶稣是主</a:t>
            </a:r>
            <a:endParaRPr/>
          </a:p>
        </p:txBody>
      </p:sp>
      <p:sp>
        <p:nvSpPr>
          <p:cNvPr id="207" name="Google Shape;207;p14"/>
          <p:cNvSpPr txBox="1"/>
          <p:nvPr>
            <p:ph idx="1" type="body"/>
          </p:nvPr>
        </p:nvSpPr>
        <p:spPr>
          <a:xfrm>
            <a:off x="819150" y="1676150"/>
            <a:ext cx="7505700" cy="30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约13:13 你 们 称 呼 我 夫 子 ， 称 呼 我 主 （kyrios）， 你 们 说 的 不 错 ， 我 本 来 是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犹：4 因 为 有 些 人 偷 着 进 来 ， 就 是 自 古 被 定 受 刑 罚 的 ， 是 不 虔 诚 的 ， 将 我 们 神 的 恩 变 放 纵 情 欲 的 机 会 ， 并 且 不 认 独 一 的 主 宰 （despotjs）─ 我 们 （ 或 作 和 我 们 ） 主（kyrios） 耶 稣 基 督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despotjs： 表示‘绝对的主’。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kyrios ：‘握有最高权力的主’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新约奴隶制度：奴隶主对奴隶的绝对管辖权力，无论愿意与否。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 主是很强有力的词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5"/>
          <p:cNvSpPr txBox="1"/>
          <p:nvPr>
            <p:ph type="title"/>
          </p:nvPr>
        </p:nvSpPr>
        <p:spPr>
          <a:xfrm>
            <a:off x="819150" y="46765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我们的身份</a:t>
            </a:r>
            <a:endParaRPr/>
          </a:p>
        </p:txBody>
      </p:sp>
      <p:sp>
        <p:nvSpPr>
          <p:cNvPr id="213" name="Google Shape;213;p15"/>
          <p:cNvSpPr txBox="1"/>
          <p:nvPr>
            <p:ph idx="1" type="body"/>
          </p:nvPr>
        </p:nvSpPr>
        <p:spPr>
          <a:xfrm>
            <a:off x="819150" y="1552900"/>
            <a:ext cx="7505700" cy="288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林前7：22b：作 自 由 之 人 蒙 召 的 ， 就 是 基 督 的 奴 仆（doulos）。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一个没有任何地位和权力的人。希腊字最卑微的奴隶，主人有权迫使他服役，不必支付工资。没有喜欢不喜欢，必须服从主人的意愿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Deacon执事是这个次的衍生词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希腊文有好几个奴仆的近义词，只有doulos最卑微。所以不是多意词的原因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现在多翻译成servant， 仆人，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太6:24a 一 个 人 不 能 事 奉 两 个 主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一个人不做能两个主人的奴隶。雇工可以，但是奴隶不行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基督徒=基督的奴隶</a:t>
            </a:r>
            <a:endParaRPr/>
          </a:p>
        </p:txBody>
      </p:sp>
      <p:sp>
        <p:nvSpPr>
          <p:cNvPr id="219" name="Google Shape;219;p1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1700"/>
              <a:t>我们是被拣选的（弗1:4—5；彼前1:1，2:9）；被买赎来的（林前6:20，7:23）；被主拥有的（罗14:7—9；林前6:19；多2:14）；彻底顺命的奴仆（徒5:29；罗6:16—19；腓2:5—8）；一切所需用的都完全仰赖主（林后9:8—11；腓4:19）。我们最终必须向神交账（罗14:12）；按本身所行的受审判（林后5:10）；以及被神管教或奖赏（来12:5—11；林前3:14）。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 sz="1700"/>
              <a:t>以上皆是作奴隶的不可或缺的要素。</a:t>
            </a:r>
            <a:endParaRPr sz="17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我们与主的关系与我们活着的目的</a:t>
            </a:r>
            <a:endParaRPr/>
          </a:p>
        </p:txBody>
      </p:sp>
      <p:sp>
        <p:nvSpPr>
          <p:cNvPr id="225" name="Google Shape;225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300"/>
              <a:buNone/>
            </a:pPr>
            <a:r>
              <a:rPr lang="en" sz="1800"/>
              <a:t>罗14:7-9 我 们 没 有 一 个 人 为 自 己 活 ， 也 没 有 一 个 人 为 自 己 死 。我 们 若 活 着 ， 是 </a:t>
            </a:r>
            <a:r>
              <a:rPr lang="en" sz="1800" u="sng"/>
              <a:t>为 主 而 活 </a:t>
            </a:r>
            <a:r>
              <a:rPr lang="en" sz="1800"/>
              <a:t>； 若 死 了 ， 是 </a:t>
            </a:r>
            <a:r>
              <a:rPr lang="en" sz="1800" u="sng"/>
              <a:t>为 主 而 死 </a:t>
            </a:r>
            <a:r>
              <a:rPr lang="en" sz="1800"/>
              <a:t>。 所 以 ， 我 们 或 活 或 死 总 是 主 的 人 。因 此 基 督 死 了 又 活 了 ， 为 要 作 死 人 并 活 人 的 主 。</a:t>
            </a:r>
            <a:endParaRPr sz="1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讨论：你愿意成为主的奴隶吗？</a:t>
            </a:r>
            <a:endParaRPr/>
          </a:p>
        </p:txBody>
      </p:sp>
      <p:sp>
        <p:nvSpPr>
          <p:cNvPr id="231" name="Google Shape;231;p18"/>
          <p:cNvSpPr txBox="1"/>
          <p:nvPr>
            <p:ph idx="1" type="body"/>
          </p:nvPr>
        </p:nvSpPr>
        <p:spPr>
          <a:xfrm>
            <a:off x="819150" y="1659725"/>
            <a:ext cx="7505700" cy="27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b="1"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罗6:23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因 为 罪 的 工 价 乃 是 死 ； </a:t>
            </a:r>
            <a:r>
              <a:rPr lang="en" sz="1600" u="sng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惟 有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神 的 恩 赐 ， 在 我 们 的 主 基 督 耶 稣 里 ， 乃 是 永 生 。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b="1"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约14:6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耶 稣 说 我 就 是 道 路 、 真 理 、 生 命 ； </a:t>
            </a:r>
            <a:r>
              <a:rPr lang="en" sz="1600" u="sng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若 不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藉 着 我 ， </a:t>
            </a:r>
            <a:r>
              <a:rPr lang="en" sz="1600" u="sng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没 有 人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 能 到 父 那 里 去 。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b="1"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太12:28-30 </a:t>
            </a:r>
            <a:r>
              <a:rPr lang="en" sz="1600">
                <a:solidFill>
                  <a:srgbClr val="000000"/>
                </a:solidFill>
                <a:highlight>
                  <a:srgbClr val="FFFFFF"/>
                </a:highlight>
                <a:latin typeface="Roboto"/>
                <a:ea typeface="Roboto"/>
                <a:cs typeface="Roboto"/>
                <a:sym typeface="Roboto"/>
              </a:rPr>
              <a:t>凡 劳 苦 担 重 担 的 人 可 以 到 我 这 里 来 ， 我 就 使 你 们 得 安 息 。 我 心 里 柔 和 谦 卑 ， 你 们 当 负 我 的 轭 ， 学 我 的 样 式 ； 这 样 ， 你 们 心 里 就 必 得 享 安 息 。 因 为 我 的 轭 是 容 易 的 ， 我 的 担 子 是 轻 省 的 。</a:t>
            </a:r>
            <a:endParaRPr sz="1600">
              <a:solidFill>
                <a:srgbClr val="000000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福音是神的能力和智慧，不信的人认为是绊脚石和愚拙的</a:t>
            </a:r>
            <a:endParaRPr/>
          </a:p>
        </p:txBody>
      </p:sp>
      <p:sp>
        <p:nvSpPr>
          <p:cNvPr id="237" name="Google Shape;237;p19"/>
          <p:cNvSpPr txBox="1"/>
          <p:nvPr>
            <p:ph idx="1" type="body"/>
          </p:nvPr>
        </p:nvSpPr>
        <p:spPr>
          <a:xfrm>
            <a:off x="819150" y="1955775"/>
            <a:ext cx="3402000" cy="27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"/>
              <a:t>林前1:22-31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22 犹 太 人 是 要 神 迹 ， 希 利 尼 人 是 求 智 慧 ，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23 我 们 却 是 </a:t>
            </a:r>
            <a:r>
              <a:rPr lang="en" u="sng"/>
              <a:t>传 钉 十 字 架</a:t>
            </a:r>
            <a:r>
              <a:rPr lang="en"/>
              <a:t> 的 基 督 ， 在 犹 太 人 为 </a:t>
            </a:r>
            <a:r>
              <a:rPr lang="en" u="sng"/>
              <a:t>绊 脚 石</a:t>
            </a:r>
            <a:r>
              <a:rPr lang="en"/>
              <a:t> ， 在 外 邦 人 为 </a:t>
            </a:r>
            <a:r>
              <a:rPr lang="en" u="sng"/>
              <a:t>愚 拙</a:t>
            </a:r>
            <a:r>
              <a:rPr lang="en"/>
              <a:t> ；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24 但 在 那 蒙 召 的 ， 无 论 是 犹 太 人 、 希 利 尼 人 ， 基 督 总 </a:t>
            </a:r>
            <a:r>
              <a:rPr lang="en" u="sng"/>
              <a:t>为 神 的 能 力 ， 神 的 智 慧 。</a:t>
            </a:r>
            <a:endParaRPr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25 因 神 的</a:t>
            </a:r>
            <a:r>
              <a:rPr lang="en" u="sng"/>
              <a:t> 愚 拙 总 比 人 智 慧</a:t>
            </a:r>
            <a:r>
              <a:rPr lang="en"/>
              <a:t> ， 神 的 软 弱 总 比 人 强 壮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t/>
            </a:r>
            <a:endParaRPr/>
          </a:p>
        </p:txBody>
      </p:sp>
      <p:sp>
        <p:nvSpPr>
          <p:cNvPr id="238" name="Google Shape;238;p19"/>
          <p:cNvSpPr txBox="1"/>
          <p:nvPr>
            <p:ph idx="1" type="body"/>
          </p:nvPr>
        </p:nvSpPr>
        <p:spPr>
          <a:xfrm>
            <a:off x="4420450" y="1544700"/>
            <a:ext cx="3740700" cy="3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8108"/>
              <a:buNone/>
            </a:pPr>
            <a:r>
              <a:rPr lang="en"/>
              <a:t>26 弟 兄 们 哪 ， 可 见 你 们 蒙 召 的 ， 按 着 肉 体 有 智 慧 的 不 多 ， 有 能 力 的 不 多 ， 有 尊 贵 的 也 不 多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27 神 却 拣 </a:t>
            </a:r>
            <a:r>
              <a:rPr lang="en" u="sng"/>
              <a:t>选 了 世 上 愚 拙 的 ， 叫 有 智 慧 的 羞 愧 ； 又 拣 选 了 世 上 软 弱 的 ， 叫 那 强 壮 的 羞 愧 。</a:t>
            </a:r>
            <a:endParaRPr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28 神 也 拣 选 了 </a:t>
            </a:r>
            <a:r>
              <a:rPr lang="en" u="sng"/>
              <a:t>世 上 卑 贱 的 ， 被 人 厌 恶 的 ， 以 及 那 无 有 的</a:t>
            </a:r>
            <a:r>
              <a:rPr lang="en"/>
              <a:t> ， 为 </a:t>
            </a:r>
            <a:r>
              <a:rPr lang="en" u="sng"/>
              <a:t>要 废 掉 那 有 的</a:t>
            </a:r>
            <a:r>
              <a:rPr lang="en"/>
              <a:t>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29 使 一 切 有 血 气 的 ， 在 神 面 前 一 个 也 不 能 自 夸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8108"/>
              <a:buNone/>
            </a:pPr>
            <a:r>
              <a:rPr lang="en"/>
              <a:t>30 但 你 们 得 在 基 督 耶 稣 里 ， 是 本 乎 神 ， 神 又 使 </a:t>
            </a:r>
            <a:r>
              <a:rPr lang="en" u="sng"/>
              <a:t>他 成 为 我 们 的 智 慧 、 公 义 、 圣 洁 、 救 赎 。</a:t>
            </a:r>
            <a:endParaRPr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8108"/>
              <a:buNone/>
            </a:pPr>
            <a:r>
              <a:rPr lang="en"/>
              <a:t>31 如 经 上 所 记 ： </a:t>
            </a:r>
            <a:r>
              <a:rPr lang="en" u="sng"/>
              <a:t>夸 口 的 ， 当 指 着 主 夸 口</a:t>
            </a:r>
            <a:r>
              <a:rPr lang="en"/>
              <a:t> 。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</a:pPr>
            <a:r>
              <a:rPr lang="en"/>
              <a:t>前言</a:t>
            </a:r>
            <a:endParaRPr/>
          </a:p>
        </p:txBody>
      </p:sp>
      <p:sp>
        <p:nvSpPr>
          <p:cNvPr id="135" name="Google Shape;1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/>
          </a:p>
        </p:txBody>
      </p:sp>
      <p:sp>
        <p:nvSpPr>
          <p:cNvPr id="244" name="Google Shape;244;p3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  <p:pic>
        <p:nvPicPr>
          <p:cNvPr id="245" name="Google Shape;245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36300" y="251575"/>
            <a:ext cx="4836025" cy="5341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传福音的原因与目的地</a:t>
            </a:r>
            <a:endParaRPr/>
          </a:p>
        </p:txBody>
      </p:sp>
      <p:sp>
        <p:nvSpPr>
          <p:cNvPr id="141" name="Google Shape;141;p3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启14:6-7 我 又 看 见 另 有 一 位 天 使 飞 在 空 中 ， 有 </a:t>
            </a:r>
            <a:r>
              <a:rPr lang="en" u="sng"/>
              <a:t>永 远 的 福 音</a:t>
            </a:r>
            <a:r>
              <a:rPr lang="en"/>
              <a:t> 要 传 给 住 在 </a:t>
            </a:r>
            <a:r>
              <a:rPr lang="en" u="sng"/>
              <a:t>地 上 的 人</a:t>
            </a:r>
            <a:r>
              <a:rPr lang="en"/>
              <a:t> ， 就 是 各 国 、 各 族 、 各 方 、 各 民 。他 大 声 说 ： </a:t>
            </a:r>
            <a:r>
              <a:rPr lang="en" u="sng"/>
              <a:t>应 当 敬 畏 神 ， 将 荣 耀 归 给 他 </a:t>
            </a:r>
            <a:r>
              <a:rPr lang="en"/>
              <a:t>！</a:t>
            </a:r>
            <a:r>
              <a:rPr lang="en" u="sng"/>
              <a:t> 因 他 施 行 审 判 的 时 候 已 经 到 了</a:t>
            </a:r>
            <a:r>
              <a:rPr lang="en"/>
              <a:t> 。 应 当 敬 拜 那 创 造 天 地 海 和 众 水 泉 源 的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太4:17 从 那 时 候 ， 耶 稣 就 传 起 道 来 ， 说 ： 天 国 近 了 ， 你 们 应 当 悔 改 ！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腓2:9-11 所 以 ， 神 将 他 升 为 至 高 ， 又 赐 给 他 那 超 乎 万 名 之 上 的 名 ，叫 一 切 在 天 上 的 、 地 上 的 ， 和 地 底 下 的 ， 因 耶 稣 的 名 无 不 屈 膝 ， 无 不 口 </a:t>
            </a:r>
            <a:r>
              <a:rPr lang="en" u="sng"/>
              <a:t>称 耶 稣 基 督 为 主</a:t>
            </a:r>
            <a:r>
              <a:rPr lang="en"/>
              <a:t> ， 使 </a:t>
            </a:r>
            <a:r>
              <a:rPr lang="en" u="sng"/>
              <a:t>荣 耀 归 与 父 神 。</a:t>
            </a:r>
            <a:endParaRPr u="sng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福音的严肃性，唯一性；更改福音的一贯罪性</a:t>
            </a:r>
            <a:endParaRPr/>
          </a:p>
        </p:txBody>
      </p:sp>
      <p:sp>
        <p:nvSpPr>
          <p:cNvPr id="147" name="Google Shape;147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加 拉 太 書 1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6 我 希 奇 你 们 这 麽 快 离 开 那 藉 着 基 督 之 恩 召 你 们 的 ， 去 从 别 的 福 音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7 那 并 </a:t>
            </a:r>
            <a:r>
              <a:rPr lang="en" u="sng"/>
              <a:t>不 是 福 音 </a:t>
            </a:r>
            <a:r>
              <a:rPr lang="en"/>
              <a:t>， 不 过 有 些 人 搅 扰 你 们 ， 要 </a:t>
            </a:r>
            <a:r>
              <a:rPr lang="en" u="sng"/>
              <a:t>把 基 督 的 福 音 更 改 了</a:t>
            </a:r>
            <a:r>
              <a:rPr lang="en"/>
              <a:t>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8 但 无 论 是 我 们 ， 是 天 上 来 的 使 者 ， 若 传 福 音 给 你 们 ， </a:t>
            </a:r>
            <a:r>
              <a:rPr lang="en" u="sng"/>
              <a:t>与 我 们 所 传 给 你 们 的 不 同 ， 他 就 应 当 被 咒 诅 。</a:t>
            </a:r>
            <a:endParaRPr u="sng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9 我 们 已 经 说 了 ， 现 在 又 说 ， 若 有 人 传 福 音 给 你 们 ， 与 你 们 所 领 受 的 不 同 ， 他 就 应 当 被 咒 诅 。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对福音应有的态度</a:t>
            </a:r>
            <a:endParaRPr/>
          </a:p>
        </p:txBody>
      </p:sp>
      <p:sp>
        <p:nvSpPr>
          <p:cNvPr id="153" name="Google Shape;153;p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使 徒 行 傳 17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10 弟 兄 们 随 即 在 夜 间 打 发 保 罗 和 西 拉 往 庇 哩 亚 去 。 二 人 到 了 ， 就 进 入 犹 太 人 的 会 堂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11 这 地 方 的 人 贤 於 帖 撒 罗 尼 迦 的 人 ，</a:t>
            </a:r>
            <a:r>
              <a:rPr lang="en" u="sng"/>
              <a:t> 甘 心 领 受 这 道 ， 天 天 考 查 圣 经 ， 要 晓 得 这 道 是 与 不 是 。</a:t>
            </a:r>
            <a:endParaRPr u="sn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福音的简明内容</a:t>
            </a:r>
            <a:endParaRPr/>
          </a:p>
        </p:txBody>
      </p:sp>
      <p:sp>
        <p:nvSpPr>
          <p:cNvPr id="159" name="Google Shape;159;p6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在座有多少还没有相信福音？</a:t>
            </a:r>
            <a:endParaRPr/>
          </a:p>
          <a:p>
            <a:pPr indent="-3873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500"/>
              <a:buChar char="●"/>
            </a:pPr>
            <a:r>
              <a:rPr lang="en" sz="2500"/>
              <a:t>神，人，罪，恩，信，活</a:t>
            </a:r>
            <a:endParaRPr sz="2500"/>
          </a:p>
          <a:p>
            <a:pPr indent="0" lvl="0" marL="45720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信福音的失与得</a:t>
            </a:r>
            <a:endParaRPr/>
          </a:p>
        </p:txBody>
      </p:sp>
      <p:sp>
        <p:nvSpPr>
          <p:cNvPr id="165" name="Google Shape;165;p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馬 可 福 音 8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34 於 是 叫 </a:t>
            </a:r>
            <a:r>
              <a:rPr lang="en" u="sng"/>
              <a:t>众 人 和 门 徒 来</a:t>
            </a:r>
            <a:r>
              <a:rPr lang="en"/>
              <a:t> ， 对 他 们 说 ： 若 有 人 要 </a:t>
            </a:r>
            <a:r>
              <a:rPr b="1" i="1" lang="en" u="sng"/>
              <a:t>跟 从 我 </a:t>
            </a:r>
            <a:r>
              <a:rPr lang="en"/>
              <a:t>， 就 当 舍 己 ， 背 起 他 的 十 字 架 来 跟 从 我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35 因 为 ， 凡 要 </a:t>
            </a:r>
            <a:r>
              <a:rPr lang="en" u="sng"/>
              <a:t>救 自 己 生 命 （ 或 作 ： 灵 魂 ； 下 同 ） 的 ， 必 丧 掉 生 命 </a:t>
            </a:r>
            <a:r>
              <a:rPr lang="en"/>
              <a:t>； 凡 为 我 和 福 音 丧 掉 生 命 的 ， 必 救 了 生 命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36 人 就 是 </a:t>
            </a:r>
            <a:r>
              <a:rPr lang="en" u="sng"/>
              <a:t>赚 得 全 世 界 ， 赔 上 自 己 的 生 命 </a:t>
            </a:r>
            <a:r>
              <a:rPr lang="en"/>
              <a:t>， 有 甚 麽 益 处 呢 ？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传福音的内容与能力</a:t>
            </a:r>
            <a:endParaRPr/>
          </a:p>
        </p:txBody>
      </p:sp>
      <p:sp>
        <p:nvSpPr>
          <p:cNvPr id="171" name="Google Shape;171;p8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歌 林 多 後 書 4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5 我 们 原 </a:t>
            </a:r>
            <a:r>
              <a:rPr lang="en" u="sng"/>
              <a:t>不 是 传 自 己 ， 乃 是 传 基 督 耶 稣 为 主 </a:t>
            </a:r>
            <a:r>
              <a:rPr lang="en"/>
              <a:t>， 并 且 自 己 因 耶 稣 作 你 们 的 仆 人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6 那 吩 咐 光 从 黑 暗 里 照 出 来 的 神 ， 已 经</a:t>
            </a:r>
            <a:r>
              <a:rPr lang="en" u="sng"/>
              <a:t> 照 在 我 们 心 里 </a:t>
            </a:r>
            <a:r>
              <a:rPr lang="en"/>
              <a:t>， 叫 我 们 得 知 神 荣 耀 的 光 显 在 耶 稣 基 督 的 面 上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7 我 们 有 这 宝 贝 放 在 瓦 器 里 ， 要 显 明 这 莫 大 的 </a:t>
            </a:r>
            <a:r>
              <a:rPr lang="en" u="sng"/>
              <a:t>能 力 是 出 於 神 ， 不 是 出 於 我 们</a:t>
            </a:r>
            <a:r>
              <a:rPr lang="en"/>
              <a:t> 。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得 救 的 工 夫</a:t>
            </a:r>
            <a:endParaRPr/>
          </a:p>
        </p:txBody>
      </p:sp>
      <p:sp>
        <p:nvSpPr>
          <p:cNvPr id="177" name="Google Shape;177;p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/>
              <a:t>腓立比书2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10 叫 一 切 在 天 上 的 、 地 上 的 ， 和 地 底 下 的 ， 因 耶 稣 的 名 无 不 屈 膝 ，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300"/>
              <a:buNone/>
            </a:pPr>
            <a:r>
              <a:rPr lang="en"/>
              <a:t>11 无 不 口 称 耶 稣 基 督 为 主 ， 使 荣 耀 归 与 父 神 。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300"/>
              <a:buNone/>
            </a:pPr>
            <a:r>
              <a:rPr lang="en"/>
              <a:t>12 这 样 看 来 ， 我 亲 爱 的 弟 兄 ， 你 们 既 是 </a:t>
            </a:r>
            <a:r>
              <a:rPr lang="en" u="sng"/>
              <a:t>常 顺 服 的</a:t>
            </a:r>
            <a:r>
              <a:rPr lang="en"/>
              <a:t> ， </a:t>
            </a:r>
            <a:r>
              <a:rPr lang="en" u="sng"/>
              <a:t>不 但 </a:t>
            </a:r>
            <a:r>
              <a:rPr lang="en"/>
              <a:t>我 在 你 们 那 里 ， </a:t>
            </a:r>
            <a:r>
              <a:rPr lang="en" u="sng"/>
              <a:t>就 是 </a:t>
            </a:r>
            <a:r>
              <a:rPr lang="en"/>
              <a:t>我 如 今 不 在 你 们 那 里 ， </a:t>
            </a:r>
            <a:r>
              <a:rPr lang="en" u="sng"/>
              <a:t>更 是 顺 服 的 </a:t>
            </a:r>
            <a:r>
              <a:rPr lang="en"/>
              <a:t>， 就 </a:t>
            </a:r>
            <a:r>
              <a:rPr lang="en" u="sng"/>
              <a:t>当 恐 惧 战 兢 做 成 你 们 得 救 的 工 夫 </a:t>
            </a:r>
            <a:r>
              <a:rPr lang="en"/>
              <a:t>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